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60" r:id="rId2"/>
    <p:sldId id="264" r:id="rId3"/>
    <p:sldId id="258" r:id="rId4"/>
    <p:sldId id="263" r:id="rId5"/>
    <p:sldId id="266" r:id="rId6"/>
    <p:sldId id="269" r:id="rId7"/>
    <p:sldId id="261" r:id="rId8"/>
    <p:sldId id="272" r:id="rId9"/>
    <p:sldId id="271" r:id="rId10"/>
    <p:sldId id="270" r:id="rId11"/>
    <p:sldId id="273" r:id="rId12"/>
    <p:sldId id="275" r:id="rId13"/>
    <p:sldId id="276" r:id="rId14"/>
    <p:sldId id="290" r:id="rId15"/>
    <p:sldId id="291" r:id="rId16"/>
    <p:sldId id="292" r:id="rId17"/>
    <p:sldId id="294" r:id="rId18"/>
    <p:sldId id="305" r:id="rId19"/>
    <p:sldId id="308" r:id="rId20"/>
    <p:sldId id="309" r:id="rId21"/>
    <p:sldId id="295" r:id="rId22"/>
    <p:sldId id="307" r:id="rId23"/>
    <p:sldId id="296" r:id="rId24"/>
    <p:sldId id="297" r:id="rId25"/>
    <p:sldId id="277" r:id="rId26"/>
    <p:sldId id="278" r:id="rId27"/>
    <p:sldId id="279" r:id="rId28"/>
    <p:sldId id="280" r:id="rId29"/>
    <p:sldId id="281" r:id="rId30"/>
    <p:sldId id="283" r:id="rId31"/>
    <p:sldId id="284" r:id="rId32"/>
    <p:sldId id="285" r:id="rId33"/>
    <p:sldId id="289" r:id="rId34"/>
    <p:sldId id="286" r:id="rId35"/>
    <p:sldId id="287" r:id="rId36"/>
    <p:sldId id="288" r:id="rId37"/>
    <p:sldId id="298" r:id="rId38"/>
    <p:sldId id="299" r:id="rId39"/>
    <p:sldId id="302" r:id="rId40"/>
    <p:sldId id="301" r:id="rId41"/>
    <p:sldId id="303" r:id="rId42"/>
    <p:sldId id="304" r:id="rId43"/>
    <p:sldId id="262" r:id="rId44"/>
    <p:sldId id="300" r:id="rId45"/>
  </p:sldIdLst>
  <p:sldSz cx="9144000" cy="6858000" type="screen4x3"/>
  <p:notesSz cx="7315200" cy="9601200"/>
  <p:embeddedFontLs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Tahoma" pitchFamily="34" charset="0"/>
      <p:regular r:id="rId52"/>
      <p:bold r:id="rId53"/>
    </p:embeddedFont>
    <p:embeddedFont>
      <p:font typeface="Script MT Bold" pitchFamily="66" charset="0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F32"/>
    <a:srgbClr val="FBF34B"/>
    <a:srgbClr val="FFFF00"/>
    <a:srgbClr val="FCF600"/>
    <a:srgbClr val="D0D8E8"/>
    <a:srgbClr val="4F81BD"/>
    <a:srgbClr val="B2B2B2"/>
    <a:srgbClr val="000000"/>
    <a:srgbClr val="DDDDDD"/>
    <a:srgbClr val="EAEAE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6327" autoAdjust="0"/>
    <p:restoredTop sz="94533" autoAdjust="0"/>
  </p:normalViewPr>
  <p:slideViewPr>
    <p:cSldViewPr>
      <p:cViewPr>
        <p:scale>
          <a:sx n="70" d="100"/>
          <a:sy n="70" d="100"/>
        </p:scale>
        <p:origin x="-804" y="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eweb.coeaccess.psu.edu\tap203$\Thesis%20Work\Final%20Report\Solar%20Data\Temperature%20Gradient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100"/>
              <a:t>June Daily Temperature Gradient</a:t>
            </a:r>
          </a:p>
        </c:rich>
      </c:tx>
      <c:layout>
        <c:manualLayout>
          <c:xMode val="edge"/>
          <c:yMode val="edge"/>
          <c:x val="0.31723016825343997"/>
          <c:y val="3.0551009274413624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8.2342817937156379E-2"/>
          <c:y val="0.12430055483671955"/>
          <c:w val="0.88987764182424867"/>
          <c:h val="0.74468085106383286"/>
        </c:manualLayout>
      </c:layout>
      <c:scatterChart>
        <c:scatterStyle val="smoothMarker"/>
        <c:ser>
          <c:idx val="0"/>
          <c:order val="0"/>
          <c:spPr>
            <a:ln w="19050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'Source Data'!$K$23:$K$28</c:f>
              <c:numCache>
                <c:formatCode>h:mm;@</c:formatCode>
                <c:ptCount val="6"/>
                <c:pt idx="0" formatCode="h:mm">
                  <c:v>0</c:v>
                </c:pt>
                <c:pt idx="1">
                  <c:v>0.19652777777777791</c:v>
                </c:pt>
                <c:pt idx="2">
                  <c:v>0.44444444444444497</c:v>
                </c:pt>
                <c:pt idx="3">
                  <c:v>0.69236111111111165</c:v>
                </c:pt>
                <c:pt idx="4">
                  <c:v>0.94444444444444464</c:v>
                </c:pt>
                <c:pt idx="5">
                  <c:v>1</c:v>
                </c:pt>
              </c:numCache>
            </c:numRef>
          </c:xVal>
          <c:yVal>
            <c:numRef>
              <c:f>'Source Data'!$L$23:$L$28</c:f>
              <c:numCache>
                <c:formatCode>0.0</c:formatCode>
                <c:ptCount val="6"/>
                <c:pt idx="0">
                  <c:v>72.560606060606062</c:v>
                </c:pt>
                <c:pt idx="1">
                  <c:v>65.7</c:v>
                </c:pt>
                <c:pt idx="2">
                  <c:v>74.5</c:v>
                </c:pt>
                <c:pt idx="3">
                  <c:v>83.3</c:v>
                </c:pt>
                <c:pt idx="4">
                  <c:v>74.5</c:v>
                </c:pt>
                <c:pt idx="5">
                  <c:v>72.560606060606062</c:v>
                </c:pt>
              </c:numCache>
            </c:numRef>
          </c:yVal>
          <c:smooth val="1"/>
        </c:ser>
        <c:axId val="53560448"/>
        <c:axId val="53562368"/>
      </c:scatterChart>
      <c:valAx>
        <c:axId val="53560448"/>
        <c:scaling>
          <c:orientation val="minMax"/>
          <c:max val="1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800"/>
                  <a:t>Hour</a:t>
                </a:r>
              </a:p>
            </c:rich>
          </c:tx>
          <c:layout/>
        </c:title>
        <c:numFmt formatCode="h:mm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562368"/>
        <c:crosses val="autoZero"/>
        <c:crossBetween val="midCat"/>
        <c:majorUnit val="0.25"/>
        <c:minorUnit val="4.1666670000000107E-2"/>
      </c:valAx>
      <c:valAx>
        <c:axId val="53562368"/>
        <c:scaling>
          <c:orientation val="minMax"/>
          <c:max val="85"/>
          <c:min val="65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800"/>
                  <a:t>Temperature  (°F)</a:t>
                </a:r>
              </a:p>
            </c:rich>
          </c:tx>
          <c:layout/>
        </c:title>
        <c:numFmt formatCode="General" sourceLinked="0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560448"/>
        <c:crosses val="autoZero"/>
        <c:crossBetween val="midCat"/>
        <c:minorUnit val="5"/>
      </c:valAx>
      <c:spPr>
        <a:solidFill>
          <a:schemeClr val="bg1">
            <a:lumMod val="85000"/>
          </a:schemeClr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chemeClr val="bg1">
        <a:lumMod val="95000"/>
      </a:schemeClr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r>
              <a:rPr lang="fr-FR" smtClean="0"/>
              <a:t>Todd Povell, Construction Management, Consultant: Dr. Messner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BCAD8B52-A7EC-443A-8066-FEECF5C299F3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9D0FCDD3-FC2B-43AE-9991-3C74FC9EC50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r>
              <a:rPr lang="fr-FR" smtClean="0"/>
              <a:t>Todd Povell, Construction Management, Consultant: Dr. Messner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1CA5AB3A-05D3-466A-9D36-F036000195D3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B689D143-9B6F-408C-90F8-AF93DCEE41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Todd Povell, Construction Management, Consultant: Dr. Messner 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Todd Povell, Construction Management, Consultant: Dr. Messner 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 userDrawn="1"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ubtitle 2"/>
          <p:cNvSpPr>
            <a:spLocks noGrp="1"/>
          </p:cNvSpPr>
          <p:nvPr userDrawn="1"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21" name="Picture 20" descr="Rendering 3 c.jpg"/>
          <p:cNvPicPr>
            <a:picLocks noChangeAspect="1"/>
          </p:cNvPicPr>
          <p:nvPr userDrawn="1"/>
        </p:nvPicPr>
        <p:blipFill>
          <a:blip r:embed="rId2" cstate="print"/>
          <a:srcRect l="29279" t="45132"/>
          <a:stretch>
            <a:fillRect/>
          </a:stretch>
        </p:blipFill>
        <p:spPr>
          <a:xfrm>
            <a:off x="1" y="0"/>
            <a:ext cx="9144001" cy="3594330"/>
          </a:xfrm>
          <a:prstGeom prst="rect">
            <a:avLst/>
          </a:prstGeom>
        </p:spPr>
      </p:pic>
      <p:pic>
        <p:nvPicPr>
          <p:cNvPr id="22" name="Picture 21" descr="Rendering 3 b.jpg"/>
          <p:cNvPicPr>
            <a:picLocks noChangeAspect="1"/>
          </p:cNvPicPr>
          <p:nvPr userDrawn="1"/>
        </p:nvPicPr>
        <p:blipFill>
          <a:blip r:embed="rId3" cstate="print"/>
          <a:srcRect l="19021" t="-4687" r="410"/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sp>
        <p:nvSpPr>
          <p:cNvPr id="2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>
              <a:alpha val="88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295400" y="0"/>
            <a:ext cx="7848600" cy="1219200"/>
          </a:xfrm>
          <a:prstGeom prst="rect">
            <a:avLst/>
          </a:prstGeom>
          <a:gradFill flip="none" rotWithShape="1">
            <a:gsLst>
              <a:gs pos="25000">
                <a:srgbClr val="4F81BD">
                  <a:alpha val="22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 smtClean="0"/>
              <a:t>77 K STREET</a:t>
            </a:r>
          </a:p>
          <a:p>
            <a:r>
              <a:rPr lang="en-US" dirty="0" smtClean="0"/>
              <a:t>Washington, DC</a:t>
            </a:r>
            <a:endParaRPr lang="en-US" sz="1400" dirty="0" smtClean="0"/>
          </a:p>
          <a:p>
            <a:pPr algn="r"/>
            <a:endParaRPr lang="en-US" sz="1350" dirty="0" smtClean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1219200"/>
            <a:ext cx="9144000" cy="1588"/>
          </a:xfrm>
          <a:prstGeom prst="line">
            <a:avLst/>
          </a:prstGeom>
          <a:ln w="152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5943600" y="450504"/>
            <a:ext cx="3124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>
                <a:solidFill>
                  <a:schemeClr val="bg1"/>
                </a:solidFill>
              </a:rPr>
              <a:t>Todd </a:t>
            </a:r>
            <a:r>
              <a:rPr lang="en-US" sz="1300" dirty="0" err="1" smtClean="0">
                <a:solidFill>
                  <a:schemeClr val="bg1"/>
                </a:solidFill>
              </a:rPr>
              <a:t>Povell</a:t>
            </a:r>
            <a:endParaRPr lang="en-US" sz="1300" dirty="0" smtClean="0">
              <a:solidFill>
                <a:schemeClr val="bg1"/>
              </a:solidFill>
            </a:endParaRPr>
          </a:p>
          <a:p>
            <a:pPr algn="r"/>
            <a:r>
              <a:rPr lang="en-US" sz="1300" dirty="0" smtClean="0">
                <a:solidFill>
                  <a:schemeClr val="bg1"/>
                </a:solidFill>
              </a:rPr>
              <a:t>Construction Management</a:t>
            </a:r>
          </a:p>
          <a:p>
            <a:pPr algn="r"/>
            <a:r>
              <a:rPr lang="en-US" sz="1300" dirty="0" smtClean="0">
                <a:solidFill>
                  <a:schemeClr val="bg1"/>
                </a:solidFill>
              </a:rPr>
              <a:t>Penn State AE Senior Thesis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0" y="0"/>
            <a:ext cx="1295400" cy="1143000"/>
          </a:xfrm>
          <a:prstGeom prst="rect">
            <a:avLst/>
          </a:prstGeom>
          <a:gradFill flip="none" rotWithShape="1">
            <a:gsLst>
              <a:gs pos="25000">
                <a:srgbClr val="4F81BD">
                  <a:alpha val="22000"/>
                </a:srgbClr>
              </a:gs>
              <a:gs pos="25000">
                <a:srgbClr val="4F81BD">
                  <a:alpha val="22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/>
          </a:p>
        </p:txBody>
      </p:sp>
      <p:pic>
        <p:nvPicPr>
          <p:cNvPr id="28" name="Picture 27" descr="Rendering1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988" y="76200"/>
            <a:ext cx="1140213" cy="999972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1295401"/>
            <a:ext cx="1524000" cy="5562621"/>
          </a:xfrm>
          <a:prstGeom prst="rect">
            <a:avLst/>
          </a:prstGeom>
          <a:gradFill flip="none" rotWithShape="1">
            <a:gsLst>
              <a:gs pos="25000">
                <a:srgbClr val="4F81BD">
                  <a:alpha val="22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/>
          </a:p>
        </p:txBody>
      </p:sp>
      <p:cxnSp>
        <p:nvCxnSpPr>
          <p:cNvPr id="30" name="Straight Connector 29"/>
          <p:cNvCxnSpPr>
            <a:stCxn id="32" idx="3"/>
          </p:cNvCxnSpPr>
          <p:nvPr userDrawn="1"/>
        </p:nvCxnSpPr>
        <p:spPr>
          <a:xfrm flipH="1">
            <a:off x="1523066" y="1219201"/>
            <a:ext cx="935" cy="563959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 userDrawn="1"/>
        </p:nvSpPr>
        <p:spPr>
          <a:xfrm>
            <a:off x="0" y="1143001"/>
            <a:ext cx="1524000" cy="152399"/>
          </a:xfrm>
          <a:prstGeom prst="rect">
            <a:avLst/>
          </a:prstGeom>
          <a:gradFill flip="none" rotWithShape="1">
            <a:gsLst>
              <a:gs pos="25000">
                <a:srgbClr val="4F81BD">
                  <a:alpha val="22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733E-8DD9-4661-87F2-9F9165C65D34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49DE-0282-4CED-B39D-6D96A14AD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733E-8DD9-4661-87F2-9F9165C65D34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49DE-0282-4CED-B39D-6D96A14AD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733E-8DD9-4661-87F2-9F9165C65D34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49DE-0282-4CED-B39D-6D96A14AD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733E-8DD9-4661-87F2-9F9165C65D34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49DE-0282-4CED-B39D-6D96A14AD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733E-8DD9-4661-87F2-9F9165C65D34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49DE-0282-4CED-B39D-6D96A14AD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733E-8DD9-4661-87F2-9F9165C65D34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49DE-0282-4CED-B39D-6D96A14AD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733E-8DD9-4661-87F2-9F9165C65D34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49DE-0282-4CED-B39D-6D96A14AD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733E-8DD9-4661-87F2-9F9165C65D34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49DE-0282-4CED-B39D-6D96A14AD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3733E-8DD9-4661-87F2-9F9165C65D34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A49DE-0282-4CED-B39D-6D96A14AD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3733E-8DD9-4661-87F2-9F9165C65D34}" type="datetimeFigureOut">
              <a:rPr lang="en-US" smtClean="0"/>
              <a:pPr/>
              <a:t>4/14/2008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A49DE-0282-4CED-B39D-6D96A14ADA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Excel_Worksheet2.xlsx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viracon.com/photos/WSFS%20Bank%20Center.jpg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://www.brookfieldproperties.com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hyperlink" Target="http://www.ingrealestate.com/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1000">
                <a:srgbClr val="4F81BD">
                  <a:alpha val="22000"/>
                </a:srgbClr>
              </a:gs>
              <a:gs pos="25000">
                <a:srgbClr val="4F81BD">
                  <a:alpha val="22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/>
          </a:p>
        </p:txBody>
      </p:sp>
      <p:pic>
        <p:nvPicPr>
          <p:cNvPr id="3" name="Picture 2" descr="Renderin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2900" y="1752601"/>
            <a:ext cx="3697901" cy="3259658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/>
          </a:p>
          <a:p>
            <a:pPr algn="ctr"/>
            <a:r>
              <a:rPr lang="en-US" sz="4500" dirty="0" smtClean="0"/>
              <a:t>77 K STREET </a:t>
            </a:r>
          </a:p>
          <a:p>
            <a:pPr algn="ctr"/>
            <a:r>
              <a:rPr lang="en-US" sz="2500" dirty="0" smtClean="0"/>
              <a:t>Washington, DC</a:t>
            </a:r>
          </a:p>
          <a:p>
            <a:pPr algn="r"/>
            <a:endParaRPr lang="en-US" sz="1350" dirty="0" smtClean="0"/>
          </a:p>
        </p:txBody>
      </p:sp>
      <p:pic>
        <p:nvPicPr>
          <p:cNvPr id="8" name="Picture 7" descr="Rendering 2.jpg"/>
          <p:cNvPicPr>
            <a:picLocks noChangeAspect="1"/>
          </p:cNvPicPr>
          <p:nvPr/>
        </p:nvPicPr>
        <p:blipFill>
          <a:blip r:embed="rId4" cstate="print"/>
          <a:srcRect t="2663" r="8800"/>
          <a:stretch>
            <a:fillRect/>
          </a:stretch>
        </p:blipFill>
        <p:spPr>
          <a:xfrm>
            <a:off x="6781800" y="1981200"/>
            <a:ext cx="1981200" cy="125476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 descr="Rendering 4.jpg"/>
          <p:cNvPicPr>
            <a:picLocks noChangeAspect="1"/>
          </p:cNvPicPr>
          <p:nvPr/>
        </p:nvPicPr>
        <p:blipFill>
          <a:blip r:embed="rId5" cstate="print"/>
          <a:srcRect t="4946" r="2081"/>
          <a:stretch>
            <a:fillRect/>
          </a:stretch>
        </p:blipFill>
        <p:spPr>
          <a:xfrm>
            <a:off x="6781800" y="3607594"/>
            <a:ext cx="1981200" cy="1269206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 descr="Rendering 1.jpg"/>
          <p:cNvPicPr>
            <a:picLocks noChangeAspect="1"/>
          </p:cNvPicPr>
          <p:nvPr/>
        </p:nvPicPr>
        <p:blipFill>
          <a:blip r:embed="rId6" cstate="print"/>
          <a:srcRect l="3200"/>
          <a:stretch>
            <a:fillRect/>
          </a:stretch>
        </p:blipFill>
        <p:spPr>
          <a:xfrm>
            <a:off x="364490" y="1981200"/>
            <a:ext cx="1997711" cy="1264666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 descr="Rendering 3.jpg"/>
          <p:cNvPicPr>
            <a:picLocks noChangeAspect="1"/>
          </p:cNvPicPr>
          <p:nvPr/>
        </p:nvPicPr>
        <p:blipFill>
          <a:blip r:embed="rId7" cstate="print"/>
          <a:srcRect l="6675" t="3185" r="16800" b="1"/>
          <a:stretch>
            <a:fillRect/>
          </a:stretch>
        </p:blipFill>
        <p:spPr>
          <a:xfrm>
            <a:off x="381000" y="3581400"/>
            <a:ext cx="1981200" cy="125476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0" y="5334000"/>
            <a:ext cx="91440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 smtClean="0"/>
              <a:t>Todd </a:t>
            </a:r>
            <a:r>
              <a:rPr lang="en-US" sz="2200" dirty="0" err="1" smtClean="0"/>
              <a:t>Povell</a:t>
            </a:r>
            <a:endParaRPr lang="en-US" sz="2200" dirty="0" smtClean="0"/>
          </a:p>
          <a:p>
            <a:pPr algn="ctr"/>
            <a:r>
              <a:rPr lang="en-US" sz="2200" dirty="0" smtClean="0"/>
              <a:t>Construction Management</a:t>
            </a:r>
          </a:p>
          <a:p>
            <a:pPr algn="ctr"/>
            <a:r>
              <a:rPr lang="en-US" sz="2200" dirty="0" smtClean="0"/>
              <a:t>Penn State AE Senior Thesis 2008 </a:t>
            </a:r>
          </a:p>
          <a:p>
            <a:pPr algn="r"/>
            <a:endParaRPr lang="en-US" sz="13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Deciding Whether or Not to Pursue Accreditation?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0" y="2362200"/>
          <a:ext cx="609600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PRIMARY IMPORTANCE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SECONDARY CRITERIA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Financial Analysis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Target</a:t>
                      </a:r>
                      <a:r>
                        <a:rPr lang="en-US" sz="1800" baseline="0" dirty="0" smtClean="0"/>
                        <a:t> Tenant Profile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Corporate Policy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Market Trends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1752600" y="36576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Financial Analysis: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Most common selection procedure.  A cost-performance assessment is  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     completed to determine if in the long run, LEED accreditation is profitable.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Corporate Policy: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All projects pursue a minimum accreditation level.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Target Tenant Profile: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Evaluated based on known or anticipated tenant.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Market Trends: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Based on local market and similar projects competing for the same tenant base. 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i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The Current LEED Environment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752600" y="2209801"/>
          <a:ext cx="3840163" cy="1957387"/>
        </p:xfrm>
        <a:graphic>
          <a:graphicData uri="http://schemas.openxmlformats.org/presentationml/2006/ole">
            <p:oleObj spid="_x0000_s5122" name="Worksheet" r:id="rId3" imgW="4562413" imgH="2324247" progId="Excel.Sheet.12">
              <p:embed/>
            </p:oleObj>
          </a:graphicData>
        </a:graphic>
      </p:graphicFrame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5105400" y="2209800"/>
            <a:ext cx="4038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Independent of utility agreement structure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If landlord pays, landlord saves long term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If tenant pays, LEED is seen as a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         marketing tool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In the current market, tenants are unwilling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 to pay more, unless they demand high         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 accreditation levels (Gold or Platinum)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i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1676400" y="4495800"/>
          <a:ext cx="3840163" cy="2176462"/>
        </p:xfrm>
        <a:graphic>
          <a:graphicData uri="http://schemas.openxmlformats.org/presentationml/2006/ole">
            <p:oleObj spid="_x0000_s5123" name="Worksheet" r:id="rId4" imgW="4581587" imgH="2524015" progId="Excel.Sheet.12">
              <p:embed/>
            </p:oleObj>
          </a:graphicData>
        </a:graphic>
      </p:graphicFrame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5105400" y="4953000"/>
            <a:ext cx="388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LEED is a marketing tool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Differentiator between similar projects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Allows a development company to gain a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 competitive advantage.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i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Tenant Evaluation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1752600" y="20574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The larger a company, the more willing they may be to pay more for LEED space.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Larger companies and governmental agencies may have corporate policies regarding LEED occupancy.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Smaller, bottom-line driven companies may be less inclined to pay more to occupy a LEED space even when presented with the added benefits.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i="1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i="1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i="1" dirty="0" smtClean="0">
                <a:latin typeface="Calibri" pitchFamily="34" charset="0"/>
              </a:rPr>
              <a:t>  </a:t>
            </a: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i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743200" y="3429000"/>
            <a:ext cx="5257800" cy="1219200"/>
          </a:xfrm>
          <a:prstGeom prst="rect">
            <a:avLst/>
          </a:prstGeom>
          <a:solidFill>
            <a:srgbClr val="DBE5F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“Some</a:t>
            </a:r>
            <a:r>
              <a:rPr kumimoji="0" lang="en-US" sz="1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t</a:t>
            </a:r>
            <a:r>
              <a:rPr kumimoji="0" lang="en-U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enants have a corporate awareness; even a corporate directive about occupying LEED certified buildings, at a minimum.  It’s a corporate iconic statement about meeting energy and environmental obligations.”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							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Conclusions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1752600" y="2057400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i="1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• </a:t>
            </a:r>
            <a:r>
              <a:rPr lang="en-US" sz="1600" dirty="0" smtClean="0">
                <a:latin typeface="Calibri" pitchFamily="34" charset="0"/>
              </a:rPr>
              <a:t>LEED accreditation is only beginning to grow in popularity.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•  LEED spaces are generally leased at equivalent prices to non-accredited spaces with similar features.</a:t>
            </a: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• </a:t>
            </a:r>
            <a:r>
              <a:rPr lang="en-US" sz="1600" dirty="0" smtClean="0">
                <a:latin typeface="Calibri" pitchFamily="34" charset="0"/>
              </a:rPr>
              <a:t>Accreditation is seen as a strong marketing tool.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• </a:t>
            </a:r>
            <a:r>
              <a:rPr lang="en-US" sz="1600" dirty="0" smtClean="0">
                <a:latin typeface="Calibri" pitchFamily="34" charset="0"/>
              </a:rPr>
              <a:t>It is a differentiator when a tenant considers a similar space at a similar cost that is or is not LEED accredited. 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 Sustainable design is becoming more and more enticing given rising energy and fuel costs.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i="1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i="1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i="1" dirty="0" smtClean="0">
                <a:latin typeface="Calibri" pitchFamily="34" charset="0"/>
              </a:rPr>
              <a:t>  </a:t>
            </a: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i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Glazing Alternative Analysis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1828800" y="2209800"/>
            <a:ext cx="7010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200" dirty="0" smtClean="0"/>
              <a:t>Problem:</a:t>
            </a:r>
            <a:endParaRPr lang="en-US" sz="2000" dirty="0" smtClean="0"/>
          </a:p>
          <a:p>
            <a:r>
              <a:rPr lang="en-US" sz="1600" dirty="0" smtClean="0"/>
              <a:t>• Glazing system does not minimize heat transfer through the building envelope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200" dirty="0" smtClean="0"/>
              <a:t>Solution:</a:t>
            </a:r>
            <a:endParaRPr lang="en-US" sz="2000" dirty="0" smtClean="0"/>
          </a:p>
          <a:p>
            <a:r>
              <a:rPr lang="en-US" sz="1600" dirty="0" smtClean="0"/>
              <a:t>• Perform a value engineering assessment to select a more efficient glazing type    </a:t>
            </a:r>
          </a:p>
          <a:p>
            <a:r>
              <a:rPr lang="en-US" sz="1600" dirty="0" smtClean="0"/>
              <a:t>        that minimizes solar heat gain</a:t>
            </a:r>
          </a:p>
          <a:p>
            <a:r>
              <a:rPr lang="en-US" sz="1600" dirty="0" smtClean="0"/>
              <a:t>• Optimize initial and life cycle operating costs</a:t>
            </a:r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02" name="Picture 2" descr="T:\images\PER5.JPG"/>
          <p:cNvPicPr>
            <a:picLocks noChangeAspect="1" noChangeArrowheads="1"/>
          </p:cNvPicPr>
          <p:nvPr/>
        </p:nvPicPr>
        <p:blipFill>
          <a:blip r:embed="rId2" cstate="print"/>
          <a:srcRect l="34331" t="24815" r="42165" b="51481"/>
          <a:stretch>
            <a:fillRect/>
          </a:stretch>
        </p:blipFill>
        <p:spPr bwMode="auto">
          <a:xfrm>
            <a:off x="2514600" y="3124200"/>
            <a:ext cx="2286000" cy="2032000"/>
          </a:xfrm>
          <a:prstGeom prst="rect">
            <a:avLst/>
          </a:prstGeom>
          <a:noFill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124200"/>
            <a:ext cx="2971800" cy="2112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828802" y="2057401"/>
          <a:ext cx="7067238" cy="2011680"/>
        </p:xfrm>
        <a:graphic>
          <a:graphicData uri="http://schemas.openxmlformats.org/drawingml/2006/table">
            <a:tbl>
              <a:tblPr/>
              <a:tblGrid>
                <a:gridCol w="835796"/>
                <a:gridCol w="769408"/>
                <a:gridCol w="588413"/>
                <a:gridCol w="498264"/>
                <a:gridCol w="763819"/>
                <a:gridCol w="575135"/>
                <a:gridCol w="517831"/>
                <a:gridCol w="585619"/>
                <a:gridCol w="680657"/>
                <a:gridCol w="626148"/>
                <a:gridCol w="626148"/>
              </a:tblGrid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Glass Type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Transmittance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Reflectance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U-Value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SHGC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$/SF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Visible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Solar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U-V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Vis-Out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Vis-In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Solar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Winter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Summer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VE 1-85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47%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0.31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0.29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0.54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$13.30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VRE 1-67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20%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0.30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0.27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0.37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$13.30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VNE 1-63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62%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23%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4%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10%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11%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36%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0.29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0.25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0.28</a:t>
                      </a:r>
                      <a:endParaRPr lang="en-US" sz="10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$14.80</a:t>
                      </a:r>
                      <a:endParaRPr lang="en-US" sz="10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75475" marR="7547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1676400" y="30480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pPr algn="ctr"/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VE 1-85:</a:t>
            </a:r>
          </a:p>
          <a:p>
            <a:pPr algn="ctr"/>
            <a:r>
              <a:rPr lang="en-US" sz="1600" dirty="0" smtClean="0"/>
              <a:t>Existing glazing type</a:t>
            </a:r>
          </a:p>
          <a:p>
            <a:pPr algn="ctr"/>
            <a:endParaRPr lang="en-US" sz="700" dirty="0" smtClean="0"/>
          </a:p>
          <a:p>
            <a:pPr algn="ctr"/>
            <a:r>
              <a:rPr lang="en-US" sz="1600" dirty="0" smtClean="0"/>
              <a:t>Clear vision glass</a:t>
            </a:r>
            <a:endParaRPr lang="en-US" sz="700" dirty="0" smtClean="0"/>
          </a:p>
          <a:p>
            <a:pPr algn="ctr"/>
            <a:endParaRPr lang="en-US" sz="700" dirty="0" smtClean="0"/>
          </a:p>
          <a:p>
            <a:pPr algn="ctr"/>
            <a:r>
              <a:rPr lang="en-US" sz="1600" dirty="0" smtClean="0"/>
              <a:t>Low-emissivity</a:t>
            </a:r>
          </a:p>
          <a:p>
            <a:pPr algn="ctr"/>
            <a:endParaRPr lang="en-US" sz="700" dirty="0" smtClean="0"/>
          </a:p>
          <a:p>
            <a:pPr algn="ctr"/>
            <a:r>
              <a:rPr lang="en-US" sz="1600" dirty="0" smtClean="0"/>
              <a:t>High visible transmittance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3962400" y="30480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pPr algn="ctr"/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VRE 1-67:</a:t>
            </a:r>
          </a:p>
          <a:p>
            <a:pPr algn="ctr"/>
            <a:r>
              <a:rPr lang="en-US" sz="1600" dirty="0" smtClean="0"/>
              <a:t>Hybrid, low- e coating</a:t>
            </a:r>
          </a:p>
          <a:p>
            <a:pPr algn="ctr"/>
            <a:endParaRPr lang="en-US" sz="700" dirty="0" smtClean="0"/>
          </a:p>
          <a:p>
            <a:pPr algn="ctr"/>
            <a:r>
              <a:rPr lang="en-US" sz="1600" dirty="0" smtClean="0"/>
              <a:t>Reduced solar heat gain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6248400" y="3048000"/>
            <a:ext cx="2819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pPr algn="ctr"/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VNE 1-63:</a:t>
            </a:r>
          </a:p>
          <a:p>
            <a:pPr algn="ctr"/>
            <a:r>
              <a:rPr lang="en-US" sz="1600" dirty="0" smtClean="0"/>
              <a:t>Solar performance of hybrid</a:t>
            </a:r>
          </a:p>
          <a:p>
            <a:pPr algn="ctr"/>
            <a:endParaRPr lang="en-US" sz="700" dirty="0" smtClean="0"/>
          </a:p>
          <a:p>
            <a:pPr algn="ctr"/>
            <a:r>
              <a:rPr lang="en-US" sz="1600" dirty="0" smtClean="0"/>
              <a:t>Low transmittance of  traditional  low-e coatings</a:t>
            </a:r>
          </a:p>
          <a:p>
            <a:pPr algn="ctr"/>
            <a:endParaRPr lang="en-US" sz="700" dirty="0" smtClean="0"/>
          </a:p>
          <a:p>
            <a:pPr algn="ctr"/>
            <a:r>
              <a:rPr lang="en-US" sz="1600" dirty="0" smtClean="0"/>
              <a:t>Ideal for sustainable projects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1600201"/>
            <a:ext cx="7620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 smtClean="0">
                <a:latin typeface="Calibri" pitchFamily="34" charset="0"/>
              </a:rPr>
              <a:t>Viracon</a:t>
            </a:r>
            <a:r>
              <a:rPr lang="en-US" sz="2200" dirty="0" smtClean="0">
                <a:latin typeface="Calibri" pitchFamily="34" charset="0"/>
              </a:rPr>
              <a:t> Insulating Glass Unit Glazing Options</a:t>
            </a:r>
          </a:p>
        </p:txBody>
      </p:sp>
      <p:pic>
        <p:nvPicPr>
          <p:cNvPr id="45058" name="Picture 2" descr="WSFS Bank Cente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8312" b="12727"/>
          <a:stretch>
            <a:fillRect/>
          </a:stretch>
        </p:blipFill>
        <p:spPr bwMode="auto">
          <a:xfrm>
            <a:off x="4343400" y="4343401"/>
            <a:ext cx="1752600" cy="20839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676401" y="5943600"/>
            <a:ext cx="24399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WSFS Bank Center:  Wilmington, DE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Glass Type:  VRE 1-67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(Source: 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Viracon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)</a:t>
            </a:r>
            <a:endParaRPr kumimoji="0" lang="en-US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828800" y="1600200"/>
            <a:ext cx="7010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200" dirty="0" smtClean="0"/>
              <a:t>Fenestration Heat Gain Analysis:</a:t>
            </a:r>
            <a:r>
              <a:rPr lang="en-US" sz="2000" dirty="0" smtClean="0"/>
              <a:t> </a:t>
            </a:r>
          </a:p>
          <a:p>
            <a:endParaRPr lang="en-US" sz="1000" dirty="0" smtClean="0"/>
          </a:p>
          <a:p>
            <a:pPr algn="ctr"/>
            <a:r>
              <a:rPr lang="en-US" sz="2000" dirty="0" smtClean="0"/>
              <a:t>Q = 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con</a:t>
            </a:r>
            <a:r>
              <a:rPr lang="en-US" sz="2000" dirty="0" smtClean="0"/>
              <a:t> + 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solar</a:t>
            </a:r>
            <a:endParaRPr lang="en-US" sz="2000" dirty="0" smtClean="0"/>
          </a:p>
          <a:p>
            <a:pPr algn="ctr"/>
            <a:r>
              <a:rPr lang="en-US" sz="2000" dirty="0" smtClean="0"/>
              <a:t>Q = UA(t</a:t>
            </a:r>
            <a:r>
              <a:rPr lang="en-US" sz="2000" baseline="-25000" dirty="0" smtClean="0"/>
              <a:t>out</a:t>
            </a:r>
            <a:r>
              <a:rPr lang="en-US" sz="2000" dirty="0" smtClean="0"/>
              <a:t> – t</a:t>
            </a:r>
            <a:r>
              <a:rPr lang="en-US" sz="2000" baseline="-25000" dirty="0" smtClean="0"/>
              <a:t>in</a:t>
            </a:r>
            <a:r>
              <a:rPr lang="en-US" sz="2000" dirty="0" smtClean="0"/>
              <a:t>) + SHGC(</a:t>
            </a:r>
            <a:r>
              <a:rPr lang="en-US" sz="2000" dirty="0" err="1" smtClean="0"/>
              <a:t>A</a:t>
            </a:r>
            <a:r>
              <a:rPr lang="en-US" sz="2000" baseline="-25000" dirty="0" err="1" smtClean="0"/>
              <a:t>pf</a:t>
            </a:r>
            <a:r>
              <a:rPr lang="en-US" sz="2000" dirty="0" smtClean="0"/>
              <a:t>)(E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)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1676400" y="28194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Step 1:  Calculate Hourly Outside Temperature</a:t>
            </a:r>
          </a:p>
          <a:p>
            <a:r>
              <a:rPr lang="en-US" sz="1600" dirty="0" smtClean="0"/>
              <a:t>• Collect sunrise, sunset data from United States Naval Observatory (USNO)</a:t>
            </a:r>
          </a:p>
          <a:p>
            <a:r>
              <a:rPr lang="en-US" sz="1600" dirty="0" smtClean="0"/>
              <a:t>• Collect monthly temperatures data from the National Oceanic and Atmospheric Administration (NOAA)</a:t>
            </a:r>
            <a:endParaRPr lang="en-US" sz="1600" dirty="0" smtClean="0">
              <a:solidFill>
                <a:srgbClr val="595959"/>
              </a:solidFill>
              <a:latin typeface="Calibri" pitchFamily="34" charset="0"/>
            </a:endParaRPr>
          </a:p>
          <a:p>
            <a:endParaRPr lang="en-US" sz="2000" dirty="0" smtClean="0">
              <a:solidFill>
                <a:srgbClr val="595959"/>
              </a:solidFill>
              <a:latin typeface="Calibri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6" name="Chart 15"/>
          <p:cNvGraphicFramePr>
            <a:graphicFrameLocks noGrp="1"/>
          </p:cNvGraphicFramePr>
          <p:nvPr/>
        </p:nvGraphicFramePr>
        <p:xfrm>
          <a:off x="2895600" y="4191000"/>
          <a:ext cx="4648200" cy="2223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828800" y="1600200"/>
            <a:ext cx="7010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Step 2:  Calculate Total Surface Irradiance (E</a:t>
            </a:r>
            <a:r>
              <a:rPr lang="en-US" sz="2000" baseline="-25000" dirty="0" smtClean="0">
                <a:solidFill>
                  <a:srgbClr val="595959"/>
                </a:solidFill>
                <a:latin typeface="Calibri" pitchFamily="34" charset="0"/>
              </a:rPr>
              <a:t>t</a:t>
            </a:r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)</a:t>
            </a:r>
          </a:p>
          <a:p>
            <a:endParaRPr lang="en-US" sz="600" dirty="0" smtClean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</a:rPr>
              <a:t>Total Irradiance = Direct Irradiance + Diffuse Irradiance + Ground Reflected Irradiance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E</a:t>
            </a:r>
            <a:r>
              <a:rPr lang="en-US" sz="1600" baseline="-25000" dirty="0" smtClean="0">
                <a:latin typeface="Calibri" pitchFamily="34" charset="0"/>
              </a:rPr>
              <a:t>t</a:t>
            </a:r>
            <a:r>
              <a:rPr lang="en-US" sz="1600" dirty="0" smtClean="0">
                <a:latin typeface="Calibri" pitchFamily="34" charset="0"/>
              </a:rPr>
              <a:t>  = E</a:t>
            </a:r>
            <a:r>
              <a:rPr lang="en-US" sz="1600" baseline="-25000" dirty="0" smtClean="0">
                <a:latin typeface="Calibri" pitchFamily="34" charset="0"/>
              </a:rPr>
              <a:t>D</a:t>
            </a:r>
            <a:r>
              <a:rPr lang="en-US" sz="1600" dirty="0" smtClean="0">
                <a:latin typeface="Calibri" pitchFamily="34" charset="0"/>
              </a:rPr>
              <a:t> + E</a:t>
            </a:r>
            <a:r>
              <a:rPr lang="en-US" sz="1600" baseline="-25000" dirty="0" smtClean="0">
                <a:latin typeface="Calibri" pitchFamily="34" charset="0"/>
              </a:rPr>
              <a:t>d</a:t>
            </a:r>
            <a:r>
              <a:rPr lang="en-US" sz="1600" dirty="0" smtClean="0">
                <a:latin typeface="Calibri" pitchFamily="34" charset="0"/>
              </a:rPr>
              <a:t> + </a:t>
            </a:r>
            <a:r>
              <a:rPr lang="en-US" sz="1600" dirty="0" err="1" smtClean="0">
                <a:latin typeface="Calibri" pitchFamily="34" charset="0"/>
              </a:rPr>
              <a:t>E</a:t>
            </a:r>
            <a:r>
              <a:rPr lang="en-US" sz="1600" baseline="-25000" dirty="0" err="1" smtClean="0">
                <a:latin typeface="Calibri" pitchFamily="34" charset="0"/>
              </a:rPr>
              <a:t>r</a:t>
            </a:r>
            <a:endParaRPr lang="en-US" sz="1600" dirty="0" smtClean="0">
              <a:latin typeface="Calibri" pitchFamily="34" charset="0"/>
            </a:endParaRPr>
          </a:p>
          <a:p>
            <a:endParaRPr lang="en-US" sz="2000" dirty="0" smtClean="0">
              <a:solidFill>
                <a:srgbClr val="595959"/>
              </a:solidFill>
              <a:latin typeface="Calibri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8801" y="3276600"/>
            <a:ext cx="1154545" cy="190500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isometricOffAxis2Right">
              <a:rot lat="1080000" lon="4140000" rev="0"/>
            </a:camera>
            <a:lightRig rig="threePt" dir="t"/>
          </a:scene3d>
          <a:sp3d extrusionH="76200" prstMaterial="flat">
            <a:bevelT w="165100" prst="coolSlant"/>
            <a:extrusionClr>
              <a:schemeClr val="accent1">
                <a:lumMod val="40000"/>
                <a:lumOff val="6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28800" y="6172200"/>
            <a:ext cx="7086600" cy="15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000" y="61722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Ground</a:t>
            </a:r>
            <a:endParaRPr lang="en-US" dirty="0"/>
          </a:p>
        </p:txBody>
      </p:sp>
      <p:sp>
        <p:nvSpPr>
          <p:cNvPr id="23" name="32-Point Star 22"/>
          <p:cNvSpPr/>
          <p:nvPr/>
        </p:nvSpPr>
        <p:spPr>
          <a:xfrm>
            <a:off x="2438400" y="2895600"/>
            <a:ext cx="914400" cy="914400"/>
          </a:xfrm>
          <a:prstGeom prst="star32">
            <a:avLst/>
          </a:prstGeom>
          <a:solidFill>
            <a:srgbClr val="FCF6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23" idx="3"/>
          </p:cNvCxnSpPr>
          <p:nvPr/>
        </p:nvCxnSpPr>
        <p:spPr>
          <a:xfrm>
            <a:off x="3352800" y="3352800"/>
            <a:ext cx="2895600" cy="381000"/>
          </a:xfrm>
          <a:prstGeom prst="straightConnector1">
            <a:avLst/>
          </a:prstGeom>
          <a:ln w="50800">
            <a:solidFill>
              <a:srgbClr val="FCDF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3731821" y="3999756"/>
            <a:ext cx="2440155" cy="975232"/>
            <a:chOff x="2234067" y="3936489"/>
            <a:chExt cx="3729627" cy="975232"/>
          </a:xfrm>
        </p:grpSpPr>
        <p:grpSp>
          <p:nvGrpSpPr>
            <p:cNvPr id="27" name="Group 26"/>
            <p:cNvGrpSpPr/>
            <p:nvPr/>
          </p:nvGrpSpPr>
          <p:grpSpPr>
            <a:xfrm rot="21000000">
              <a:off x="2234067" y="4457417"/>
              <a:ext cx="705160" cy="454304"/>
              <a:chOff x="2286000" y="4515445"/>
              <a:chExt cx="705160" cy="454304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16200000" flipH="1">
                <a:off x="2286000" y="4572000"/>
                <a:ext cx="381000" cy="381000"/>
              </a:xfrm>
              <a:prstGeom prst="straightConnector1">
                <a:avLst/>
              </a:prstGeom>
              <a:ln w="50800">
                <a:solidFill>
                  <a:srgbClr val="FCDF3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6000000">
                <a:off x="2630388" y="4608977"/>
                <a:ext cx="454304" cy="267240"/>
              </a:xfrm>
              <a:prstGeom prst="straightConnector1">
                <a:avLst/>
              </a:prstGeom>
              <a:ln w="50800">
                <a:solidFill>
                  <a:srgbClr val="FCDF3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rot="21000000">
              <a:off x="2983221" y="4304864"/>
              <a:ext cx="773518" cy="474386"/>
              <a:chOff x="2286000" y="4501082"/>
              <a:chExt cx="773518" cy="474386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rot="16200000" flipH="1">
                <a:off x="2286000" y="4572000"/>
                <a:ext cx="381000" cy="381000"/>
              </a:xfrm>
              <a:prstGeom prst="straightConnector1">
                <a:avLst/>
              </a:prstGeom>
              <a:ln w="50800">
                <a:solidFill>
                  <a:srgbClr val="FCDF3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6000000">
                <a:off x="2656281" y="4572231"/>
                <a:ext cx="474386" cy="332088"/>
              </a:xfrm>
              <a:prstGeom prst="straightConnector1">
                <a:avLst/>
              </a:prstGeom>
              <a:ln w="50800">
                <a:solidFill>
                  <a:srgbClr val="FCDF3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 rot="21000000">
              <a:off x="3683747" y="4151490"/>
              <a:ext cx="772856" cy="533401"/>
              <a:chOff x="2235397" y="4471177"/>
              <a:chExt cx="772856" cy="533401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rot="16800000" flipH="1">
                <a:off x="2253666" y="4572462"/>
                <a:ext cx="370860" cy="407397"/>
              </a:xfrm>
              <a:prstGeom prst="straightConnector1">
                <a:avLst/>
              </a:prstGeom>
              <a:ln w="50800">
                <a:solidFill>
                  <a:srgbClr val="FCDF3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rot="6000000">
                <a:off x="2566854" y="4563180"/>
                <a:ext cx="533401" cy="349396"/>
              </a:xfrm>
              <a:prstGeom prst="straightConnector1">
                <a:avLst/>
              </a:prstGeom>
              <a:ln w="50800">
                <a:solidFill>
                  <a:srgbClr val="FCDF3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 rot="21000000">
              <a:off x="4488904" y="4075972"/>
              <a:ext cx="779596" cy="457202"/>
              <a:chOff x="2286000" y="4537784"/>
              <a:chExt cx="779596" cy="457202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rot="16200000" flipH="1">
                <a:off x="2286000" y="4572000"/>
                <a:ext cx="381000" cy="381000"/>
              </a:xfrm>
              <a:prstGeom prst="straightConnector1">
                <a:avLst/>
              </a:prstGeom>
              <a:ln w="50800">
                <a:solidFill>
                  <a:srgbClr val="FCDF3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6000000">
                <a:off x="2662296" y="4591686"/>
                <a:ext cx="457202" cy="349398"/>
              </a:xfrm>
              <a:prstGeom prst="straightConnector1">
                <a:avLst/>
              </a:prstGeom>
              <a:ln w="50800">
                <a:solidFill>
                  <a:srgbClr val="FCDF3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 rot="21000000">
              <a:off x="5254354" y="3936489"/>
              <a:ext cx="709340" cy="274812"/>
              <a:chOff x="2318412" y="4528626"/>
              <a:chExt cx="709340" cy="274812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 rot="16800000" flipH="1">
                <a:off x="2358679" y="4576921"/>
                <a:ext cx="152400" cy="232934"/>
              </a:xfrm>
              <a:prstGeom prst="straightConnector1">
                <a:avLst/>
              </a:prstGeom>
              <a:ln w="50800">
                <a:solidFill>
                  <a:srgbClr val="FCDF3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11400000" flipV="1">
                <a:off x="2552234" y="4528626"/>
                <a:ext cx="475518" cy="274812"/>
              </a:xfrm>
              <a:prstGeom prst="straightConnector1">
                <a:avLst/>
              </a:prstGeom>
              <a:ln w="50800">
                <a:solidFill>
                  <a:srgbClr val="FCDF32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5" name="Straight Arrow Connector 44"/>
          <p:cNvCxnSpPr/>
          <p:nvPr/>
        </p:nvCxnSpPr>
        <p:spPr>
          <a:xfrm rot="16200000" flipH="1">
            <a:off x="2324100" y="4305300"/>
            <a:ext cx="2438400" cy="1295400"/>
          </a:xfrm>
          <a:prstGeom prst="straightConnector1">
            <a:avLst/>
          </a:prstGeom>
          <a:ln w="50800">
            <a:solidFill>
              <a:srgbClr val="FCDF3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191000" y="4495800"/>
            <a:ext cx="2057400" cy="1676400"/>
          </a:xfrm>
          <a:prstGeom prst="straightConnector1">
            <a:avLst/>
          </a:prstGeom>
          <a:ln w="50800">
            <a:solidFill>
              <a:srgbClr val="FCDF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191000" y="4114800"/>
            <a:ext cx="373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E</a:t>
            </a:r>
            <a:r>
              <a:rPr lang="en-US" baseline="-25000" dirty="0" smtClean="0">
                <a:latin typeface="Calibri" pitchFamily="34" charset="0"/>
              </a:rPr>
              <a:t>d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343400" y="3124200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E</a:t>
            </a:r>
            <a:r>
              <a:rPr lang="en-US" baseline="-25000" dirty="0" smtClean="0">
                <a:latin typeface="Calibri" pitchFamily="34" charset="0"/>
              </a:rPr>
              <a:t>D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4419600" y="5257800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E</a:t>
            </a:r>
            <a:r>
              <a:rPr lang="en-US" baseline="-25000" dirty="0" err="1" smtClean="0">
                <a:latin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828800" y="1600200"/>
            <a:ext cx="7010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Step 2:  Calculate Total Surface Irradiance (E</a:t>
            </a:r>
            <a:r>
              <a:rPr lang="en-US" sz="2000" baseline="-25000" dirty="0" smtClean="0">
                <a:solidFill>
                  <a:srgbClr val="595959"/>
                </a:solidFill>
                <a:latin typeface="Calibri" pitchFamily="34" charset="0"/>
              </a:rPr>
              <a:t>t</a:t>
            </a:r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)</a:t>
            </a:r>
          </a:p>
          <a:p>
            <a:endParaRPr lang="en-US" sz="600" dirty="0" smtClean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</a:rPr>
              <a:t>Total Irradiance = Direct Irradiance + Diffuse Irradiance + Ground Reflected Irradiance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E</a:t>
            </a:r>
            <a:r>
              <a:rPr lang="en-US" sz="1600" baseline="-25000" dirty="0" smtClean="0">
                <a:latin typeface="Calibri" pitchFamily="34" charset="0"/>
              </a:rPr>
              <a:t>t</a:t>
            </a:r>
            <a:r>
              <a:rPr lang="en-US" sz="1600" dirty="0" smtClean="0">
                <a:latin typeface="Calibri" pitchFamily="34" charset="0"/>
              </a:rPr>
              <a:t>  = E</a:t>
            </a:r>
            <a:r>
              <a:rPr lang="en-US" sz="1600" baseline="-25000" dirty="0" smtClean="0">
                <a:latin typeface="Calibri" pitchFamily="34" charset="0"/>
              </a:rPr>
              <a:t>D</a:t>
            </a:r>
            <a:r>
              <a:rPr lang="en-US" sz="1600" dirty="0" smtClean="0">
                <a:latin typeface="Calibri" pitchFamily="34" charset="0"/>
              </a:rPr>
              <a:t> + E</a:t>
            </a:r>
            <a:r>
              <a:rPr lang="en-US" sz="1600" baseline="-25000" dirty="0" smtClean="0">
                <a:latin typeface="Calibri" pitchFamily="34" charset="0"/>
              </a:rPr>
              <a:t>d</a:t>
            </a:r>
            <a:r>
              <a:rPr lang="en-US" sz="1600" dirty="0" smtClean="0">
                <a:latin typeface="Calibri" pitchFamily="34" charset="0"/>
              </a:rPr>
              <a:t> + </a:t>
            </a:r>
            <a:r>
              <a:rPr lang="en-US" sz="1600" dirty="0" err="1" smtClean="0">
                <a:latin typeface="Calibri" pitchFamily="34" charset="0"/>
              </a:rPr>
              <a:t>E</a:t>
            </a:r>
            <a:r>
              <a:rPr lang="en-US" sz="1600" baseline="-25000" dirty="0" err="1" smtClean="0">
                <a:latin typeface="Calibri" pitchFamily="34" charset="0"/>
              </a:rPr>
              <a:t>r</a:t>
            </a:r>
            <a:endParaRPr lang="en-US" sz="1600" dirty="0" smtClean="0">
              <a:latin typeface="Calibri" pitchFamily="34" charset="0"/>
            </a:endParaRPr>
          </a:p>
          <a:p>
            <a:endParaRPr lang="en-US" sz="2000" dirty="0" smtClean="0">
              <a:solidFill>
                <a:srgbClr val="595959"/>
              </a:solidFill>
              <a:latin typeface="Calibri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 l="55469" t="33333" r="6250" b="20833"/>
          <a:stretch>
            <a:fillRect/>
          </a:stretch>
        </p:blipFill>
        <p:spPr bwMode="auto">
          <a:xfrm>
            <a:off x="1752600" y="2880050"/>
            <a:ext cx="7162800" cy="321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828800" y="1600200"/>
            <a:ext cx="7010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Step 2:  Calculate Total Surface Irradiance (E</a:t>
            </a:r>
            <a:r>
              <a:rPr lang="en-US" sz="2000" baseline="-25000" dirty="0" smtClean="0">
                <a:solidFill>
                  <a:srgbClr val="595959"/>
                </a:solidFill>
                <a:latin typeface="Calibri" pitchFamily="34" charset="0"/>
              </a:rPr>
              <a:t>t</a:t>
            </a:r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)</a:t>
            </a:r>
          </a:p>
          <a:p>
            <a:endParaRPr lang="en-US" sz="600" dirty="0" smtClean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</a:rPr>
              <a:t>Total Irradiance = Direct Irradiance + Diffuse Irradiance + Ground Reflected Irradiance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E</a:t>
            </a:r>
            <a:r>
              <a:rPr lang="en-US" sz="1600" baseline="-25000" dirty="0" smtClean="0">
                <a:latin typeface="Calibri" pitchFamily="34" charset="0"/>
              </a:rPr>
              <a:t>t</a:t>
            </a:r>
            <a:r>
              <a:rPr lang="en-US" sz="1600" dirty="0" smtClean="0">
                <a:latin typeface="Calibri" pitchFamily="34" charset="0"/>
              </a:rPr>
              <a:t>  = E</a:t>
            </a:r>
            <a:r>
              <a:rPr lang="en-US" sz="1600" baseline="-25000" dirty="0" smtClean="0">
                <a:latin typeface="Calibri" pitchFamily="34" charset="0"/>
              </a:rPr>
              <a:t>D</a:t>
            </a:r>
            <a:r>
              <a:rPr lang="en-US" sz="1600" dirty="0" smtClean="0">
                <a:latin typeface="Calibri" pitchFamily="34" charset="0"/>
              </a:rPr>
              <a:t> + E</a:t>
            </a:r>
            <a:r>
              <a:rPr lang="en-US" sz="1600" baseline="-25000" dirty="0" smtClean="0">
                <a:latin typeface="Calibri" pitchFamily="34" charset="0"/>
              </a:rPr>
              <a:t>d</a:t>
            </a:r>
            <a:r>
              <a:rPr lang="en-US" sz="1600" dirty="0" smtClean="0">
                <a:latin typeface="Calibri" pitchFamily="34" charset="0"/>
              </a:rPr>
              <a:t> + </a:t>
            </a:r>
            <a:r>
              <a:rPr lang="en-US" sz="1600" dirty="0" err="1" smtClean="0">
                <a:latin typeface="Calibri" pitchFamily="34" charset="0"/>
              </a:rPr>
              <a:t>E</a:t>
            </a:r>
            <a:r>
              <a:rPr lang="en-US" sz="1600" baseline="-25000" dirty="0" err="1" smtClean="0">
                <a:latin typeface="Calibri" pitchFamily="34" charset="0"/>
              </a:rPr>
              <a:t>r</a:t>
            </a:r>
            <a:endParaRPr lang="en-US" sz="1600" dirty="0" smtClean="0">
              <a:latin typeface="Calibri" pitchFamily="34" charset="0"/>
            </a:endParaRPr>
          </a:p>
          <a:p>
            <a:endParaRPr lang="en-US" sz="2000" dirty="0" smtClean="0">
              <a:solidFill>
                <a:srgbClr val="595959"/>
              </a:solidFill>
              <a:latin typeface="Calibri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15"/>
          <p:cNvGrpSpPr/>
          <p:nvPr/>
        </p:nvGrpSpPr>
        <p:grpSpPr>
          <a:xfrm>
            <a:off x="2362200" y="3048000"/>
            <a:ext cx="5943600" cy="2895600"/>
            <a:chOff x="11201400" y="1981200"/>
            <a:chExt cx="5943600" cy="2895600"/>
          </a:xfrm>
        </p:grpSpPr>
        <p:pic>
          <p:nvPicPr>
            <p:cNvPr id="63492" name="Picture 4"/>
            <p:cNvPicPr>
              <a:picLocks noChangeAspect="1" noChangeArrowheads="1"/>
            </p:cNvPicPr>
            <p:nvPr/>
          </p:nvPicPr>
          <p:blipFill>
            <a:blip r:embed="rId2"/>
            <a:srcRect l="57422" t="27084" r="12109" b="46875"/>
            <a:stretch>
              <a:fillRect/>
            </a:stretch>
          </p:blipFill>
          <p:spPr bwMode="auto">
            <a:xfrm>
              <a:off x="11201400" y="1981200"/>
              <a:ext cx="59436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/>
            <a:srcRect l="57422" t="66666" r="12109" b="19792"/>
            <a:stretch>
              <a:fillRect/>
            </a:stretch>
          </p:blipFill>
          <p:spPr bwMode="auto">
            <a:xfrm>
              <a:off x="11201400" y="3886200"/>
              <a:ext cx="5943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TextBox 12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ndering 3 c.jpg"/>
          <p:cNvPicPr>
            <a:picLocks noChangeAspect="1"/>
          </p:cNvPicPr>
          <p:nvPr/>
        </p:nvPicPr>
        <p:blipFill>
          <a:blip r:embed="rId2" cstate="print"/>
          <a:srcRect l="29279" t="45132"/>
          <a:stretch>
            <a:fillRect/>
          </a:stretch>
        </p:blipFill>
        <p:spPr>
          <a:xfrm>
            <a:off x="1" y="0"/>
            <a:ext cx="9144001" cy="3594330"/>
          </a:xfrm>
          <a:prstGeom prst="rect">
            <a:avLst/>
          </a:prstGeom>
        </p:spPr>
      </p:pic>
      <p:pic>
        <p:nvPicPr>
          <p:cNvPr id="5" name="Picture 4" descr="Rendering 3 b.jpg"/>
          <p:cNvPicPr>
            <a:picLocks noChangeAspect="1"/>
          </p:cNvPicPr>
          <p:nvPr/>
        </p:nvPicPr>
        <p:blipFill>
          <a:blip r:embed="rId3" cstate="print"/>
          <a:srcRect l="29279"/>
          <a:stretch>
            <a:fillRect/>
          </a:stretch>
        </p:blipFill>
        <p:spPr>
          <a:xfrm>
            <a:off x="1" y="307110"/>
            <a:ext cx="9144001" cy="6550891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>
              <a:alpha val="88000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95400" y="0"/>
            <a:ext cx="7848600" cy="1219200"/>
          </a:xfrm>
          <a:prstGeom prst="rect">
            <a:avLst/>
          </a:prstGeom>
          <a:gradFill flip="none" rotWithShape="1">
            <a:gsLst>
              <a:gs pos="25000">
                <a:srgbClr val="4F81BD">
                  <a:alpha val="22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 smtClean="0"/>
              <a:t>77 K STREET</a:t>
            </a:r>
          </a:p>
          <a:p>
            <a:r>
              <a:rPr lang="en-US" dirty="0" smtClean="0"/>
              <a:t>Washington, DC</a:t>
            </a:r>
            <a:endParaRPr lang="en-US" sz="1400" dirty="0" smtClean="0"/>
          </a:p>
          <a:p>
            <a:pPr algn="r"/>
            <a:endParaRPr lang="en-US" sz="1350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219200"/>
            <a:ext cx="9144000" cy="1588"/>
          </a:xfrm>
          <a:prstGeom prst="line">
            <a:avLst/>
          </a:prstGeom>
          <a:ln w="152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3600" y="450504"/>
            <a:ext cx="3124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>
                <a:solidFill>
                  <a:schemeClr val="bg1"/>
                </a:solidFill>
              </a:rPr>
              <a:t>Todd </a:t>
            </a:r>
            <a:r>
              <a:rPr lang="en-US" sz="1300" dirty="0" err="1" smtClean="0">
                <a:solidFill>
                  <a:schemeClr val="bg1"/>
                </a:solidFill>
              </a:rPr>
              <a:t>Povell</a:t>
            </a:r>
            <a:endParaRPr lang="en-US" sz="1300" dirty="0" smtClean="0">
              <a:solidFill>
                <a:schemeClr val="bg1"/>
              </a:solidFill>
            </a:endParaRPr>
          </a:p>
          <a:p>
            <a:pPr algn="r"/>
            <a:r>
              <a:rPr lang="en-US" sz="1300" dirty="0" smtClean="0">
                <a:solidFill>
                  <a:schemeClr val="bg1"/>
                </a:solidFill>
              </a:rPr>
              <a:t>Construction Management</a:t>
            </a:r>
          </a:p>
          <a:p>
            <a:pPr algn="r"/>
            <a:r>
              <a:rPr lang="en-US" sz="1300" dirty="0" smtClean="0">
                <a:solidFill>
                  <a:schemeClr val="bg1"/>
                </a:solidFill>
              </a:rPr>
              <a:t>Penn State AE Senior Thesis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1290919" cy="1143000"/>
          </a:xfrm>
          <a:prstGeom prst="rect">
            <a:avLst/>
          </a:prstGeom>
          <a:gradFill flip="none" rotWithShape="1">
            <a:gsLst>
              <a:gs pos="25000">
                <a:srgbClr val="4F81BD">
                  <a:alpha val="22000"/>
                </a:srgbClr>
              </a:gs>
              <a:gs pos="25000">
                <a:srgbClr val="4F81BD">
                  <a:alpha val="22000"/>
                </a:srgbClr>
              </a:gs>
              <a:gs pos="100000">
                <a:srgbClr val="4F81BD">
                  <a:shade val="100000"/>
                  <a:satMod val="115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219200" y="2003982"/>
            <a:ext cx="7467600" cy="428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Project Overview</a:t>
            </a:r>
          </a:p>
          <a:p>
            <a:pPr>
              <a:spcAft>
                <a:spcPts val="100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Current LEED Status</a:t>
            </a:r>
          </a:p>
          <a:p>
            <a:pPr>
              <a:spcAft>
                <a:spcPts val="100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LEED Accreditation Owner Assessment</a:t>
            </a:r>
          </a:p>
          <a:p>
            <a:pPr>
              <a:spcAft>
                <a:spcPts val="100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Glazing Alternative Analysis</a:t>
            </a:r>
          </a:p>
          <a:p>
            <a:pPr>
              <a:spcAft>
                <a:spcPts val="100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Green Roof Addition Analysis</a:t>
            </a:r>
          </a:p>
          <a:p>
            <a:pPr>
              <a:spcAft>
                <a:spcPts val="100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Potential Financial and LEED Status</a:t>
            </a:r>
          </a:p>
          <a:p>
            <a:pPr>
              <a:spcAft>
                <a:spcPts val="100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Questions</a:t>
            </a:r>
          </a:p>
          <a:p>
            <a:endParaRPr lang="en-US" dirty="0"/>
          </a:p>
        </p:txBody>
      </p:sp>
      <p:pic>
        <p:nvPicPr>
          <p:cNvPr id="12" name="Picture 11" descr="Rendering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8" y="76200"/>
            <a:ext cx="1140213" cy="999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828800" y="1600200"/>
            <a:ext cx="7010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46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Step 2:  Calculate Total Surface Irradiance (E</a:t>
            </a:r>
            <a:r>
              <a:rPr lang="en-US" sz="2000" baseline="-25000" dirty="0" smtClean="0">
                <a:solidFill>
                  <a:srgbClr val="595959"/>
                </a:solidFill>
                <a:latin typeface="Calibri" pitchFamily="34" charset="0"/>
              </a:rPr>
              <a:t>t</a:t>
            </a:r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)</a:t>
            </a:r>
          </a:p>
          <a:p>
            <a:endParaRPr lang="en-US" sz="600" dirty="0" smtClean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</a:rPr>
              <a:t>Total Irradiance = Direct Irradiance + Diffuse Irradiance + Ground Reflected Irradiance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E</a:t>
            </a:r>
            <a:r>
              <a:rPr lang="en-US" sz="1600" baseline="-25000" dirty="0" smtClean="0">
                <a:latin typeface="Calibri" pitchFamily="34" charset="0"/>
              </a:rPr>
              <a:t>t</a:t>
            </a:r>
            <a:r>
              <a:rPr lang="en-US" sz="1600" dirty="0" smtClean="0">
                <a:latin typeface="Calibri" pitchFamily="34" charset="0"/>
              </a:rPr>
              <a:t>  = E</a:t>
            </a:r>
            <a:r>
              <a:rPr lang="en-US" sz="1600" baseline="-25000" dirty="0" smtClean="0">
                <a:latin typeface="Calibri" pitchFamily="34" charset="0"/>
              </a:rPr>
              <a:t>D</a:t>
            </a:r>
            <a:r>
              <a:rPr lang="en-US" sz="1600" dirty="0" smtClean="0">
                <a:latin typeface="Calibri" pitchFamily="34" charset="0"/>
              </a:rPr>
              <a:t> + E</a:t>
            </a:r>
            <a:r>
              <a:rPr lang="en-US" sz="1600" baseline="-25000" dirty="0" smtClean="0">
                <a:latin typeface="Calibri" pitchFamily="34" charset="0"/>
              </a:rPr>
              <a:t>d</a:t>
            </a:r>
            <a:r>
              <a:rPr lang="en-US" sz="1600" dirty="0" smtClean="0">
                <a:latin typeface="Calibri" pitchFamily="34" charset="0"/>
              </a:rPr>
              <a:t> + </a:t>
            </a:r>
            <a:r>
              <a:rPr lang="en-US" sz="1600" dirty="0" err="1" smtClean="0">
                <a:latin typeface="Calibri" pitchFamily="34" charset="0"/>
              </a:rPr>
              <a:t>E</a:t>
            </a:r>
            <a:r>
              <a:rPr lang="en-US" sz="1600" baseline="-25000" dirty="0" err="1" smtClean="0">
                <a:latin typeface="Calibri" pitchFamily="34" charset="0"/>
              </a:rPr>
              <a:t>r</a:t>
            </a:r>
            <a:endParaRPr lang="en-US" sz="1600" dirty="0" smtClean="0">
              <a:latin typeface="Calibri" pitchFamily="34" charset="0"/>
            </a:endParaRPr>
          </a:p>
          <a:p>
            <a:endParaRPr lang="en-US" sz="2000" dirty="0" smtClean="0">
              <a:solidFill>
                <a:srgbClr val="595959"/>
              </a:solidFill>
              <a:latin typeface="Calibri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2819401" y="3190202"/>
          <a:ext cx="5034643" cy="2857500"/>
        </p:xfrm>
        <a:graphic>
          <a:graphicData uri="http://schemas.openxmlformats.org/presentationml/2006/ole">
            <p:oleObj spid="_x0000_s98306" name="Worksheet" r:id="rId3" imgW="4572000" imgH="2590800" progId="Excel.Sheet.8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828800" y="1600200"/>
            <a:ext cx="7010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467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Step 3:  Perform Solar Heat Gain Analysis</a:t>
            </a:r>
          </a:p>
          <a:p>
            <a:pPr algn="ctr"/>
            <a:r>
              <a:rPr lang="en-US" sz="2000" dirty="0" smtClean="0"/>
              <a:t>Q = UA(t</a:t>
            </a:r>
            <a:r>
              <a:rPr lang="en-US" sz="2000" baseline="-25000" dirty="0" smtClean="0"/>
              <a:t>out</a:t>
            </a:r>
            <a:r>
              <a:rPr lang="en-US" sz="2000" dirty="0" smtClean="0"/>
              <a:t> – t</a:t>
            </a:r>
            <a:r>
              <a:rPr lang="en-US" sz="2000" baseline="-25000" dirty="0" smtClean="0"/>
              <a:t>in</a:t>
            </a:r>
            <a:r>
              <a:rPr lang="en-US" sz="2000" dirty="0" smtClean="0"/>
              <a:t>) + SHGC(</a:t>
            </a:r>
            <a:r>
              <a:rPr lang="en-US" sz="2000" dirty="0" err="1" smtClean="0"/>
              <a:t>A</a:t>
            </a:r>
            <a:r>
              <a:rPr lang="en-US" sz="2000" baseline="-25000" dirty="0" err="1" smtClean="0"/>
              <a:t>pf</a:t>
            </a:r>
            <a:r>
              <a:rPr lang="en-US" sz="2000" dirty="0" smtClean="0"/>
              <a:t>)(E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)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 b="67483"/>
          <a:stretch>
            <a:fillRect/>
          </a:stretch>
        </p:blipFill>
        <p:spPr bwMode="auto">
          <a:xfrm>
            <a:off x="1676401" y="2895600"/>
            <a:ext cx="7287260" cy="2667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1" name="Rectangle 10"/>
          <p:cNvSpPr/>
          <p:nvPr/>
        </p:nvSpPr>
        <p:spPr>
          <a:xfrm>
            <a:off x="1981200" y="3048000"/>
            <a:ext cx="2133600" cy="2514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14800" y="3048000"/>
            <a:ext cx="2743200" cy="2514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828800" y="1600200"/>
            <a:ext cx="7010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467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Step 3:  Perform Solar Heat Gain Analysis</a:t>
            </a:r>
          </a:p>
          <a:p>
            <a:pPr algn="ctr"/>
            <a:r>
              <a:rPr lang="en-US" sz="2000" dirty="0" smtClean="0"/>
              <a:t>Q = UA(t</a:t>
            </a:r>
            <a:r>
              <a:rPr lang="en-US" sz="2000" baseline="-25000" dirty="0" smtClean="0"/>
              <a:t>out</a:t>
            </a:r>
            <a:r>
              <a:rPr lang="en-US" sz="2000" dirty="0" smtClean="0"/>
              <a:t> – t</a:t>
            </a:r>
            <a:r>
              <a:rPr lang="en-US" sz="2000" baseline="-25000" dirty="0" smtClean="0"/>
              <a:t>in</a:t>
            </a:r>
            <a:r>
              <a:rPr lang="en-US" sz="2000" dirty="0" smtClean="0"/>
              <a:t>) + SHGC(</a:t>
            </a:r>
            <a:r>
              <a:rPr lang="en-US" sz="2000" dirty="0" err="1" smtClean="0"/>
              <a:t>A</a:t>
            </a:r>
            <a:r>
              <a:rPr lang="en-US" sz="2000" baseline="-25000" dirty="0" err="1" smtClean="0"/>
              <a:t>pf</a:t>
            </a:r>
            <a:r>
              <a:rPr lang="en-US" sz="2000" dirty="0" smtClean="0"/>
              <a:t>)(E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)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9233" y="3180051"/>
            <a:ext cx="3498483" cy="217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6834" y="3200401"/>
            <a:ext cx="3644767" cy="216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828800" y="1600200"/>
            <a:ext cx="7010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467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 smtClean="0"/>
          </a:p>
          <a:p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Step 4:  Calculate Cooling Load Cost Savings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1441" name="Object 1"/>
          <p:cNvGraphicFramePr>
            <a:graphicFrameLocks noChangeAspect="1"/>
          </p:cNvGraphicFramePr>
          <p:nvPr/>
        </p:nvGraphicFramePr>
        <p:xfrm>
          <a:off x="3810002" y="1928778"/>
          <a:ext cx="2514599" cy="589135"/>
        </p:xfrm>
        <a:graphic>
          <a:graphicData uri="http://schemas.openxmlformats.org/presentationml/2006/ole">
            <p:oleObj spid="_x0000_s61441" name="Equation" r:id="rId3" imgW="1675673" imgH="393529" progId="">
              <p:embed/>
            </p:oleObj>
          </a:graphicData>
        </a:graphic>
      </p:graphicFrame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1" y="3905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1585" y="2614578"/>
            <a:ext cx="7173817" cy="111922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61445" name="Picture 5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3886201"/>
            <a:ext cx="4953000" cy="257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086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400" dirty="0" smtClean="0">
                <a:latin typeface="Calibri" pitchFamily="34" charset="0"/>
              </a:rPr>
              <a:t>LEED Impact: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/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057401" y="2752410"/>
          <a:ext cx="6497064" cy="3601116"/>
        </p:xfrm>
        <a:graphic>
          <a:graphicData uri="http://schemas.openxmlformats.org/drawingml/2006/table">
            <a:tbl>
              <a:tblPr/>
              <a:tblGrid>
                <a:gridCol w="1173424"/>
                <a:gridCol w="2766811"/>
                <a:gridCol w="631767"/>
                <a:gridCol w="850453"/>
                <a:gridCol w="1074609"/>
              </a:tblGrid>
              <a:tr h="4343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ahoma"/>
                          <a:ea typeface="Times New Roman"/>
                          <a:cs typeface="Tahoma"/>
                        </a:rPr>
                        <a:t># of Credits</a:t>
                      </a:r>
                      <a:endParaRPr lang="en-US" sz="13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ahoma"/>
                          <a:ea typeface="Times New Roman"/>
                          <a:cs typeface="Tahoma"/>
                        </a:rPr>
                        <a:t>LEED Credit</a:t>
                      </a:r>
                      <a:endParaRPr lang="en-US" sz="13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ahoma"/>
                          <a:ea typeface="Times New Roman"/>
                          <a:cs typeface="Tahoma"/>
                        </a:rPr>
                        <a:t>Likely</a:t>
                      </a:r>
                      <a:endParaRPr lang="en-US" sz="13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ahoma"/>
                          <a:ea typeface="Times New Roman"/>
                          <a:cs typeface="Tahoma"/>
                        </a:rPr>
                        <a:t>Possibly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ahoma"/>
                          <a:ea typeface="Times New Roman"/>
                          <a:cs typeface="Tahoma"/>
                        </a:rPr>
                        <a:t>Contributor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57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2-8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Energy and Atmosphere 1.0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X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latin typeface="Tahoma"/>
                          <a:ea typeface="Times New Roman"/>
                          <a:cs typeface="Tahoma"/>
                        </a:rPr>
                        <a:t>    Optimizing Energy Performance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1-2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Materials and Resources 4.1, 4.2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ahoma"/>
                        <a:ea typeface="Times New Roman"/>
                        <a:cs typeface="Tahoma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X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73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latin typeface="Tahoma"/>
                          <a:ea typeface="Times New Roman"/>
                          <a:cs typeface="Tahoma"/>
                        </a:rPr>
                        <a:t>    Recycled Content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1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Indoor Environmental Quality 8.1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X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73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Tahoma"/>
                          <a:ea typeface="Times New Roman"/>
                          <a:cs typeface="Tahoma"/>
                        </a:rPr>
                        <a:t>    Daylight and Views</a:t>
                      </a:r>
                      <a:endParaRPr lang="en-US" sz="13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1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Times New Roman"/>
                          <a:cs typeface="Tahoma"/>
                        </a:rPr>
                        <a:t>Indoor Environmental Quality 8.2</a:t>
                      </a:r>
                      <a:endParaRPr lang="en-US" sz="13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X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73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latin typeface="Tahoma"/>
                          <a:ea typeface="Times New Roman"/>
                          <a:cs typeface="Tahoma"/>
                        </a:rPr>
                        <a:t>    Daylight and Views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1-4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Innovation &amp; Design Process 1.1-1.4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ahoma"/>
                          <a:ea typeface="Times New Roman"/>
                          <a:cs typeface="Tahoma"/>
                        </a:rPr>
                        <a:t>X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1400">
                        <a:latin typeface="Calibri"/>
                        <a:ea typeface="SimSu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2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latin typeface="Tahoma"/>
                          <a:ea typeface="Times New Roman"/>
                          <a:cs typeface="Tahoma"/>
                        </a:rPr>
                        <a:t>    Innovation in Design</a:t>
                      </a:r>
                      <a:endParaRPr lang="en-US" sz="130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ahoma"/>
                          <a:ea typeface="Times New Roman"/>
                          <a:cs typeface="Tahoma"/>
                        </a:rPr>
                        <a:t> </a:t>
                      </a:r>
                      <a:endParaRPr lang="en-US" sz="1300" dirty="0"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88933" marR="88933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Glazing Analysis</a:t>
            </a:r>
            <a:endParaRPr lang="en-US" sz="1500" dirty="0" smtClean="0"/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Green Roof Addition Analysis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1828800" y="2209800"/>
            <a:ext cx="7010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 smtClean="0"/>
          </a:p>
          <a:p>
            <a:r>
              <a:rPr lang="en-US" sz="2200" dirty="0" smtClean="0"/>
              <a:t>Green Roof Benefits:</a:t>
            </a:r>
          </a:p>
          <a:p>
            <a:endParaRPr lang="en-US" sz="2000" dirty="0" smtClean="0"/>
          </a:p>
          <a:p>
            <a:r>
              <a:rPr lang="en-US" dirty="0" smtClean="0"/>
              <a:t>• Reduce energy demands</a:t>
            </a:r>
          </a:p>
          <a:p>
            <a:r>
              <a:rPr lang="en-US" dirty="0" smtClean="0"/>
              <a:t>• Protect the waterproofing membrane and extend its lifespan</a:t>
            </a:r>
          </a:p>
          <a:p>
            <a:r>
              <a:rPr lang="en-US" dirty="0" smtClean="0"/>
              <a:t>• Contribute LEED points</a:t>
            </a:r>
          </a:p>
          <a:p>
            <a:r>
              <a:rPr lang="en-US" dirty="0" smtClean="0"/>
              <a:t>• Reduce storm water runoff</a:t>
            </a:r>
          </a:p>
          <a:p>
            <a:r>
              <a:rPr lang="en-US" dirty="0" smtClean="0"/>
              <a:t>• Decrease the urban heat island effect</a:t>
            </a:r>
          </a:p>
          <a:p>
            <a:r>
              <a:rPr lang="en-US" dirty="0" smtClean="0"/>
              <a:t>• Increase oxygen filtration and production</a:t>
            </a:r>
          </a:p>
          <a:p>
            <a:r>
              <a:rPr lang="en-US" dirty="0" smtClean="0"/>
              <a:t>• Improve sound insulation</a:t>
            </a:r>
          </a:p>
          <a:p>
            <a:r>
              <a:rPr lang="en-US" dirty="0" smtClean="0"/>
              <a:t>• Add recreational space</a:t>
            </a:r>
          </a:p>
          <a:p>
            <a:r>
              <a:rPr lang="en-US" dirty="0" smtClean="0"/>
              <a:t>• Increase property value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Type of Green Roof?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67969" t="30209" r="1562" b="20833"/>
          <a:stretch>
            <a:fillRect/>
          </a:stretch>
        </p:blipFill>
        <p:spPr bwMode="auto">
          <a:xfrm>
            <a:off x="3429000" y="2049959"/>
            <a:ext cx="3657600" cy="22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429000" y="4259759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(Source: </a:t>
            </a:r>
            <a:r>
              <a:rPr lang="en-US" sz="1000" i="1" dirty="0" smtClean="0"/>
              <a:t>Green Roofs for Healthy Cities</a:t>
            </a:r>
            <a:r>
              <a:rPr lang="en-US" sz="1000" dirty="0" smtClean="0"/>
              <a:t>)</a:t>
            </a:r>
            <a:endParaRPr lang="en-US" sz="1000" b="1" dirty="0" smtClean="0"/>
          </a:p>
          <a:p>
            <a:endParaRPr lang="en-US" sz="1000" dirty="0"/>
          </a:p>
        </p:txBody>
      </p:sp>
      <p:pic>
        <p:nvPicPr>
          <p:cNvPr id="33795" name="Picture 3" descr="Urban_Green_Roof"/>
          <p:cNvPicPr>
            <a:picLocks noChangeAspect="1" noChangeArrowheads="1"/>
          </p:cNvPicPr>
          <p:nvPr/>
        </p:nvPicPr>
        <p:blipFill>
          <a:blip r:embed="rId3"/>
          <a:srcRect l="5556" t="18547" r="22665" b="7614"/>
          <a:stretch>
            <a:fillRect/>
          </a:stretch>
        </p:blipFill>
        <p:spPr bwMode="auto">
          <a:xfrm>
            <a:off x="2498725" y="4578351"/>
            <a:ext cx="1757363" cy="1368425"/>
          </a:xfrm>
          <a:prstGeom prst="rect">
            <a:avLst/>
          </a:prstGeom>
          <a:noFill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 l="78140" t="42375" r="2953" b="22000"/>
          <a:stretch>
            <a:fillRect/>
          </a:stretch>
        </p:blipFill>
        <p:spPr bwMode="auto">
          <a:xfrm>
            <a:off x="4468814" y="4578351"/>
            <a:ext cx="1928812" cy="1363663"/>
          </a:xfrm>
          <a:prstGeom prst="rect">
            <a:avLst/>
          </a:prstGeom>
          <a:noFill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/>
          <a:srcRect l="69516" t="32500" r="6281" b="19000"/>
          <a:stretch>
            <a:fillRect/>
          </a:stretch>
        </p:blipFill>
        <p:spPr bwMode="auto">
          <a:xfrm>
            <a:off x="6561138" y="4572001"/>
            <a:ext cx="1820863" cy="137001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38400" y="5943601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Extensive Roof	     Semi-Intensive Roof             Intensive Roof</a:t>
            </a:r>
          </a:p>
          <a:p>
            <a:pPr algn="ctr"/>
            <a:r>
              <a:rPr lang="en-US" sz="1000" dirty="0" smtClean="0"/>
              <a:t> (Source: </a:t>
            </a:r>
            <a:r>
              <a:rPr lang="en-US" sz="1000" i="1" dirty="0" err="1" smtClean="0"/>
              <a:t>Sika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Sarnifil</a:t>
            </a:r>
            <a:r>
              <a:rPr lang="en-US" sz="1000" dirty="0" smtClean="0"/>
              <a:t>)</a:t>
            </a:r>
            <a:endParaRPr lang="en-US" sz="1000" b="1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Structural Design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800" dirty="0" smtClean="0">
              <a:latin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One-Way Structural Slab Design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30’-0” x 30’-0” typical bay with 24” x 24” columns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Design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 based on </a:t>
            </a:r>
            <a:r>
              <a:rPr kumimoji="0" lang="en-US" sz="1600" b="0" i="0" u="sng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Concrete Reinforcing Steel Institute Design Handbook</a:t>
            </a:r>
            <a:r>
              <a:rPr kumimoji="0" lang="en-US" sz="1600" b="0" i="0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, 2002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2924176"/>
            <a:ext cx="3581400" cy="370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Slab Design: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100 PSF Live Load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60 PSF Dead Load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Factored Load  = 254 PSF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Min. Thickness = </a:t>
            </a:r>
            <a:r>
              <a:rPr lang="en-US" sz="1600" b="1" dirty="0" smtClean="0">
                <a:latin typeface="Calibri" pitchFamily="34" charset="0"/>
              </a:rPr>
              <a:t> </a:t>
            </a:r>
            <a:r>
              <a:rPr lang="en-US" sz="1600" b="1" dirty="0" smtClean="0">
                <a:latin typeface="Script MT Bold" pitchFamily="66" charset="0"/>
              </a:rPr>
              <a:t>l</a:t>
            </a:r>
            <a:r>
              <a:rPr lang="en-US" sz="1600" dirty="0" smtClean="0">
                <a:latin typeface="+mj-lt"/>
              </a:rPr>
              <a:t>/2</a:t>
            </a:r>
            <a:r>
              <a:rPr lang="en-US" sz="1600" dirty="0" smtClean="0"/>
              <a:t>8 = 15’/28 = 6.4”</a:t>
            </a:r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dirty="0" smtClean="0"/>
              <a:t>Deflection  Check:  OK</a:t>
            </a:r>
          </a:p>
          <a:p>
            <a:r>
              <a:rPr lang="en-US" sz="1600" dirty="0" smtClean="0"/>
              <a:t>Crack Control/Spacing:  OK</a:t>
            </a:r>
          </a:p>
          <a:p>
            <a:endParaRPr lang="en-US" sz="1600" dirty="0" smtClean="0"/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2"/>
          <a:srcRect l="24219" t="29167" r="51562" b="10417"/>
          <a:stretch>
            <a:fillRect/>
          </a:stretch>
        </p:blipFill>
        <p:spPr bwMode="auto">
          <a:xfrm>
            <a:off x="5257801" y="3038169"/>
            <a:ext cx="3513083" cy="328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1905000" y="4648200"/>
            <a:ext cx="2971800" cy="1143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SLAB DESIGN THICKNESS:  6.5”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</a:t>
            </a:r>
            <a:r>
              <a:rPr lang="en-US" sz="1600" b="1" dirty="0" smtClean="0">
                <a:solidFill>
                  <a:schemeClr val="tx1"/>
                </a:solidFill>
              </a:rPr>
              <a:t>Top Bars, #5 @ 11”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Bottom Bars, #4 @ 10”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        Temperature Bars, #4 @ 17”</a:t>
            </a:r>
          </a:p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1371601"/>
            <a:ext cx="3200400" cy="180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595959"/>
                </a:solidFill>
                <a:latin typeface="Calibri" pitchFamily="34" charset="0"/>
              </a:rPr>
              <a:t>Beam Design: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100 PSF Live Load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141 PSF Dead Load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Factored Load  = 368 PSF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Factored Line Load = 5.927 KLF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</a:t>
            </a:r>
            <a:endParaRPr lang="en-US" sz="1600" dirty="0" smtClean="0"/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1524001"/>
            <a:ext cx="3276600" cy="13875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b="1" dirty="0" smtClean="0">
                <a:latin typeface="Calibri" pitchFamily="34" charset="0"/>
              </a:rPr>
              <a:t>Beam Size:  18” x 22”</a:t>
            </a:r>
          </a:p>
          <a:p>
            <a:r>
              <a:rPr lang="en-US" sz="1600" b="1" dirty="0" smtClean="0"/>
              <a:t>Bottom Bars, (2) #10 [</a:t>
            </a:r>
            <a:r>
              <a:rPr lang="en-US" sz="1600" b="1" dirty="0" err="1" smtClean="0"/>
              <a:t>l</a:t>
            </a:r>
            <a:r>
              <a:rPr lang="en-US" sz="1600" b="1" baseline="-25000" dirty="0" err="1" smtClean="0"/>
              <a:t>n</a:t>
            </a:r>
            <a:r>
              <a:rPr lang="en-US" sz="1600" b="1" baseline="-25000" dirty="0" smtClean="0"/>
              <a:t> </a:t>
            </a:r>
            <a:r>
              <a:rPr lang="en-US" sz="1600" b="1" dirty="0" smtClean="0"/>
              <a:t>+ 12”]</a:t>
            </a:r>
          </a:p>
          <a:p>
            <a:pPr lvl="0"/>
            <a:r>
              <a:rPr lang="en-US" sz="1600" b="1" dirty="0" smtClean="0"/>
              <a:t>                         (1) #10 [0.875 </a:t>
            </a:r>
            <a:r>
              <a:rPr lang="en-US" sz="1600" b="1" dirty="0" err="1" smtClean="0"/>
              <a:t>l</a:t>
            </a:r>
            <a:r>
              <a:rPr lang="en-US" sz="1600" b="1" baseline="-25000" dirty="0" err="1" smtClean="0"/>
              <a:t>n</a:t>
            </a:r>
            <a:r>
              <a:rPr lang="en-US" sz="1600" b="1" dirty="0" smtClean="0"/>
              <a:t>]</a:t>
            </a:r>
          </a:p>
          <a:p>
            <a:r>
              <a:rPr lang="en-US" sz="1600" b="1" dirty="0" smtClean="0"/>
              <a:t>Top Bars, (3) #14</a:t>
            </a:r>
          </a:p>
          <a:p>
            <a:r>
              <a:rPr lang="en-US" sz="1600" b="1" dirty="0" smtClean="0"/>
              <a:t>Open Stirrups, (16)#4:  1@2”, 15@9” </a:t>
            </a: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/>
          <a:srcRect l="5289" t="21924" r="66026" b="27715"/>
          <a:stretch>
            <a:fillRect/>
          </a:stretch>
        </p:blipFill>
        <p:spPr bwMode="auto">
          <a:xfrm>
            <a:off x="4114800" y="4648201"/>
            <a:ext cx="2743200" cy="179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3"/>
          <a:srcRect l="801" t="24036" r="53610" b="48291"/>
          <a:stretch>
            <a:fillRect/>
          </a:stretch>
        </p:blipFill>
        <p:spPr bwMode="auto">
          <a:xfrm>
            <a:off x="2362200" y="3200401"/>
            <a:ext cx="59531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086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595959"/>
                </a:solidFill>
                <a:latin typeface="Calibri" pitchFamily="34" charset="0"/>
              </a:rPr>
              <a:t>Girder Design: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2400" dirty="0" smtClean="0">
              <a:solidFill>
                <a:srgbClr val="595959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Estimate Factored Girder Load, </a:t>
            </a:r>
            <a:endParaRPr lang="en-US" sz="7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9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Moment from Mid-Span Concentrated Load (Beam)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9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Equivalent Uniform Load,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9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Total Factored Load (for –M</a:t>
            </a:r>
            <a:r>
              <a:rPr lang="en-US" sz="1600" baseline="-25000" dirty="0" smtClean="0">
                <a:latin typeface="Calibri" pitchFamily="34" charset="0"/>
              </a:rPr>
              <a:t>u</a:t>
            </a:r>
            <a:r>
              <a:rPr lang="en-US" sz="1600" dirty="0" smtClean="0">
                <a:latin typeface="Calibri" pitchFamily="34" charset="0"/>
              </a:rPr>
              <a:t>),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9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Factored Positive Moment,</a:t>
            </a:r>
            <a:endParaRPr lang="en-US" sz="7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9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Total Factored Load  (for +M</a:t>
            </a:r>
            <a:r>
              <a:rPr lang="en-US" sz="1600" baseline="-25000" dirty="0" smtClean="0">
                <a:latin typeface="Calibri" pitchFamily="34" charset="0"/>
              </a:rPr>
              <a:t>u</a:t>
            </a:r>
            <a:r>
              <a:rPr lang="en-US" sz="1600" dirty="0" smtClean="0">
                <a:latin typeface="Calibri" pitchFamily="34" charset="0"/>
              </a:rPr>
              <a:t>),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</a:t>
            </a:r>
            <a:endParaRPr lang="en-US" sz="1600" dirty="0" smtClean="0"/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6134100" y="3581400"/>
          <a:ext cx="2692400" cy="406400"/>
        </p:xfrm>
        <a:graphic>
          <a:graphicData uri="http://schemas.openxmlformats.org/presentationml/2006/ole">
            <p:oleObj spid="_x0000_s36866" r:id="rId3" imgW="2692400" imgH="406400" progId="">
              <p:embed/>
            </p:oleObj>
          </a:graphicData>
        </a:graphic>
      </p:graphicFrame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6515101" y="3048001"/>
          <a:ext cx="2273300" cy="368300"/>
        </p:xfrm>
        <a:graphic>
          <a:graphicData uri="http://schemas.openxmlformats.org/presentationml/2006/ole">
            <p:oleObj spid="_x0000_s36867" r:id="rId4" imgW="2273300" imgH="368300" progId="">
              <p:embed/>
            </p:oleObj>
          </a:graphicData>
        </a:graphic>
      </p:graphicFrame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5943601" y="4114800"/>
          <a:ext cx="2933700" cy="317500"/>
        </p:xfrm>
        <a:graphic>
          <a:graphicData uri="http://schemas.openxmlformats.org/presentationml/2006/ole">
            <p:oleObj spid="_x0000_s36868" r:id="rId5" imgW="2933700" imgH="317500" progId="">
              <p:embed/>
            </p:oleObj>
          </a:graphicData>
        </a:graphic>
      </p:graphicFrame>
      <p:graphicFrame>
        <p:nvGraphicFramePr>
          <p:cNvPr id="36869" name="Object 5"/>
          <p:cNvGraphicFramePr>
            <a:graphicFrameLocks noChangeAspect="1"/>
          </p:cNvGraphicFramePr>
          <p:nvPr/>
        </p:nvGraphicFramePr>
        <p:xfrm>
          <a:off x="5715000" y="2514600"/>
          <a:ext cx="3073400" cy="393700"/>
        </p:xfrm>
        <a:graphic>
          <a:graphicData uri="http://schemas.openxmlformats.org/presentationml/2006/ole">
            <p:oleObj spid="_x0000_s36869" r:id="rId6" imgW="3073400" imgH="393700" progId="">
              <p:embed/>
            </p:oleObj>
          </a:graphicData>
        </a:graphic>
      </p:graphicFrame>
      <p:graphicFrame>
        <p:nvGraphicFramePr>
          <p:cNvPr id="36870" name="Object 6"/>
          <p:cNvGraphicFramePr>
            <a:graphicFrameLocks noChangeAspect="1"/>
          </p:cNvGraphicFramePr>
          <p:nvPr/>
        </p:nvGraphicFramePr>
        <p:xfrm>
          <a:off x="5715000" y="4572000"/>
          <a:ext cx="3225800" cy="381000"/>
        </p:xfrm>
        <a:graphic>
          <a:graphicData uri="http://schemas.openxmlformats.org/presentationml/2006/ole">
            <p:oleObj spid="_x0000_s36870" r:id="rId7" imgW="3225800" imgH="381000" progId="">
              <p:embed/>
            </p:oleObj>
          </a:graphicData>
        </a:graphic>
      </p:graphicFrame>
      <p:graphicFrame>
        <p:nvGraphicFramePr>
          <p:cNvPr id="36871" name="Object 7"/>
          <p:cNvGraphicFramePr>
            <a:graphicFrameLocks noChangeAspect="1"/>
          </p:cNvGraphicFramePr>
          <p:nvPr/>
        </p:nvGraphicFramePr>
        <p:xfrm>
          <a:off x="5943601" y="5105400"/>
          <a:ext cx="2882900" cy="393700"/>
        </p:xfrm>
        <a:graphic>
          <a:graphicData uri="http://schemas.openxmlformats.org/presentationml/2006/ole">
            <p:oleObj spid="_x0000_s36871" r:id="rId8" imgW="2882900" imgH="393700" progId="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03982"/>
            <a:ext cx="1524000" cy="423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450" b="1" dirty="0" smtClean="0">
                <a:solidFill>
                  <a:srgbClr val="FF0000"/>
                </a:solidFill>
              </a:rPr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1981200" y="434340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</a:rPr>
              <a:t>Function: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</a:rPr>
              <a:t>Size: 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</a:rPr>
              <a:t>Levels: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</a:rPr>
              <a:t>Construction Schedule: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</a:rPr>
              <a:t>Construction Cost: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</a:rPr>
              <a:t>Delivery Method: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Contractual Arrangement: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5027341" y="4343400"/>
            <a:ext cx="411666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Mixed Office &amp; Retail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344,000 SF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3 Below Grade, 11 Above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Nov. 2006 – Sept. 2008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$41,000,000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Design-Bid-Build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alibri" pitchFamily="34" charset="0"/>
              </a:rPr>
              <a:t>Cost Plus Fee with a GMP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4" name="Picture 33" descr="Renderin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1571392"/>
            <a:ext cx="2971800" cy="2619608"/>
          </a:xfrm>
          <a:prstGeom prst="rect">
            <a:avLst/>
          </a:prstGeom>
          <a:noFill/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7" grpId="0"/>
      <p:bldP spid="310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086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595959"/>
                </a:solidFill>
                <a:latin typeface="Calibri" pitchFamily="34" charset="0"/>
              </a:rPr>
              <a:t>Girder Design: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981201"/>
            <a:ext cx="3962400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 pitchFamily="34" charset="0"/>
              </a:rPr>
              <a:t>Girder Size:  20” x 28”</a:t>
            </a:r>
            <a:endParaRPr lang="en-US" sz="1600" b="1" dirty="0" smtClean="0"/>
          </a:p>
          <a:p>
            <a:r>
              <a:rPr lang="en-US" sz="1600" b="1" dirty="0" smtClean="0"/>
              <a:t>Bottom Bars, (2) #14 [</a:t>
            </a:r>
            <a:r>
              <a:rPr lang="en-US" sz="1600" b="1" dirty="0" err="1" smtClean="0"/>
              <a:t>l</a:t>
            </a:r>
            <a:r>
              <a:rPr lang="en-US" sz="1600" b="1" baseline="-25000" dirty="0" err="1" smtClean="0"/>
              <a:t>n</a:t>
            </a:r>
            <a:r>
              <a:rPr lang="en-US" sz="1600" b="1" baseline="-25000" dirty="0" smtClean="0"/>
              <a:t> </a:t>
            </a:r>
            <a:r>
              <a:rPr lang="en-US" sz="1600" b="1" dirty="0" smtClean="0"/>
              <a:t>+ 12”]</a:t>
            </a:r>
          </a:p>
          <a:p>
            <a:pPr lvl="0"/>
            <a:r>
              <a:rPr lang="en-US" sz="1600" b="1" dirty="0" smtClean="0"/>
              <a:t>                         (1) #14 [0.875 </a:t>
            </a:r>
            <a:r>
              <a:rPr lang="en-US" sz="1600" b="1" dirty="0" err="1" smtClean="0"/>
              <a:t>l</a:t>
            </a:r>
            <a:r>
              <a:rPr lang="en-US" sz="1600" b="1" baseline="-25000" dirty="0" err="1" smtClean="0"/>
              <a:t>n</a:t>
            </a:r>
            <a:r>
              <a:rPr lang="en-US" sz="1600" b="1" dirty="0" smtClean="0"/>
              <a:t>]</a:t>
            </a:r>
          </a:p>
          <a:p>
            <a:r>
              <a:rPr lang="en-US" sz="1600" b="1" dirty="0" smtClean="0"/>
              <a:t>Top Bars, (4) #14</a:t>
            </a:r>
          </a:p>
          <a:p>
            <a:r>
              <a:rPr lang="en-US" sz="1600" b="1" dirty="0" smtClean="0"/>
              <a:t>Open Stirrups, (15)#5:  1@2”, 5@8”, 9@11”</a:t>
            </a:r>
            <a:endParaRPr lang="en-US" sz="16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8015" t="16690" r="67969" b="18625"/>
          <a:stretch>
            <a:fillRect/>
          </a:stretch>
        </p:blipFill>
        <p:spPr bwMode="auto">
          <a:xfrm>
            <a:off x="6019800" y="1600200"/>
            <a:ext cx="2819400" cy="284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 l="5022" t="33762" r="59676" b="42041"/>
          <a:stretch>
            <a:fillRect/>
          </a:stretch>
        </p:blipFill>
        <p:spPr bwMode="auto">
          <a:xfrm>
            <a:off x="1828800" y="4648201"/>
            <a:ext cx="7040371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828800" y="3540204"/>
            <a:ext cx="381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Torsion  Check:  OK</a:t>
            </a:r>
          </a:p>
          <a:p>
            <a:r>
              <a:rPr lang="en-US" sz="1600" dirty="0" smtClean="0"/>
              <a:t>Shear Check:  OK</a:t>
            </a:r>
          </a:p>
          <a:p>
            <a:r>
              <a:rPr lang="en-US" sz="1600" dirty="0" smtClean="0"/>
              <a:t>Bottom Bar Moment Check:  OK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086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595959"/>
                </a:solidFill>
                <a:latin typeface="Calibri" pitchFamily="34" charset="0"/>
              </a:rPr>
              <a:t>Roofing One-Way Slab Structural Redesign: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1" y="3625851"/>
            <a:ext cx="3257551" cy="2393950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 l="2806" r="6595" b="7173"/>
          <a:stretch>
            <a:fillRect/>
          </a:stretch>
        </p:blipFill>
        <p:spPr bwMode="auto">
          <a:xfrm>
            <a:off x="5715001" y="3505200"/>
            <a:ext cx="3105151" cy="262096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05000" y="1828800"/>
            <a:ext cx="2286000" cy="110799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6.5” Slab</a:t>
            </a:r>
          </a:p>
          <a:p>
            <a:r>
              <a:rPr lang="en-US" sz="2200" dirty="0" smtClean="0"/>
              <a:t>18” x 22” Beams</a:t>
            </a:r>
          </a:p>
          <a:p>
            <a:r>
              <a:rPr lang="en-US" sz="2200" dirty="0" smtClean="0"/>
              <a:t>20” x 28” Girders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086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595959"/>
                </a:solidFill>
                <a:latin typeface="Calibri" pitchFamily="34" charset="0"/>
              </a:rPr>
              <a:t>Energy Savings: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5257800"/>
            <a:ext cx="7620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              Q = Area * Cum. Annual Savings * Hours Per Day * Days Per Year </a:t>
            </a:r>
          </a:p>
          <a:p>
            <a:r>
              <a:rPr lang="en-US" sz="1600" dirty="0" smtClean="0"/>
              <a:t>                   Q = (24,000 ft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* (2.073 BTU / Hr. * ft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* 24 Hrs/Day * 365.25 Days/Year</a:t>
            </a:r>
          </a:p>
          <a:p>
            <a:r>
              <a:rPr lang="en-US" sz="1600" dirty="0" smtClean="0"/>
              <a:t>                   Q = 436,126,032 BTUs/Year</a:t>
            </a:r>
          </a:p>
          <a:p>
            <a:pPr algn="ctr"/>
            <a:endParaRPr lang="en-US" sz="1000" b="1" dirty="0" smtClean="0"/>
          </a:p>
          <a:p>
            <a:pPr algn="ctr"/>
            <a:r>
              <a:rPr lang="en-US" sz="1600" b="1" dirty="0" smtClean="0"/>
              <a:t>Annual Energy Savings:  $2,073</a:t>
            </a:r>
            <a:endParaRPr lang="en-US" sz="1600" b="1" dirty="0"/>
          </a:p>
        </p:txBody>
      </p:sp>
      <p:pic>
        <p:nvPicPr>
          <p:cNvPr id="47107" name="Picture 3"/>
          <p:cNvPicPr>
            <a:picLocks noChangeArrowheads="1"/>
          </p:cNvPicPr>
          <p:nvPr/>
        </p:nvPicPr>
        <p:blipFill>
          <a:blip r:embed="rId2"/>
          <a:srcRect t="-2916" r="-1848"/>
          <a:stretch>
            <a:fillRect/>
          </a:stretch>
        </p:blipFill>
        <p:spPr bwMode="auto">
          <a:xfrm>
            <a:off x="2438401" y="1905000"/>
            <a:ext cx="570393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086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595959"/>
                </a:solidFill>
                <a:latin typeface="Calibri" pitchFamily="34" charset="0"/>
              </a:rPr>
              <a:t>Cost Implications: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rgbClr val="595959"/>
                </a:solidFill>
                <a:latin typeface="Calibri" pitchFamily="34" charset="0"/>
              </a:rPr>
              <a:t>Existing Roof:  32,000 SF EPDM roofing membrane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rgbClr val="595959"/>
                </a:solidFill>
                <a:latin typeface="Calibri" pitchFamily="34" charset="0"/>
              </a:rPr>
              <a:t>Proposed Roof:  8,000 SF EPDM roofing membrane and 24,000 SF Green Roof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667000"/>
            <a:ext cx="651221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209800" y="4495801"/>
            <a:ext cx="3124200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Existing EPDM Roof System</a:t>
            </a:r>
            <a:endParaRPr lang="en-US" dirty="0" smtClean="0"/>
          </a:p>
          <a:p>
            <a:pPr algn="ctr"/>
            <a:r>
              <a:rPr lang="en-US" sz="1600" dirty="0" smtClean="0"/>
              <a:t>32,000 SF @ $9.80/SF = $313,600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 smtClean="0"/>
              <a:t>Total Cost = $313,600</a:t>
            </a:r>
            <a:endParaRPr lang="en-US" sz="1600" dirty="0" smtClean="0"/>
          </a:p>
          <a:p>
            <a:pPr algn="ctr"/>
            <a:r>
              <a:rPr lang="en-US" sz="1600" b="1" dirty="0" smtClean="0"/>
              <a:t>Average Cost = $9.80/SF</a:t>
            </a: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4513184"/>
            <a:ext cx="3124200" cy="1384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Green Roof Redesign</a:t>
            </a:r>
            <a:endParaRPr lang="en-US" dirty="0" smtClean="0"/>
          </a:p>
          <a:p>
            <a:pPr algn="ctr"/>
            <a:r>
              <a:rPr lang="en-US" sz="1600" dirty="0" smtClean="0"/>
              <a:t>8,000 SF @ $9.80/SF = $78,400</a:t>
            </a:r>
          </a:p>
          <a:p>
            <a:pPr algn="ctr"/>
            <a:r>
              <a:rPr lang="en-US" sz="1600" dirty="0" smtClean="0"/>
              <a:t>24,000 SF @ $22.50/SF = $540,000</a:t>
            </a:r>
          </a:p>
          <a:p>
            <a:pPr algn="ctr"/>
            <a:r>
              <a:rPr lang="en-US" sz="1600" b="1" dirty="0" smtClean="0"/>
              <a:t>Total Cost = $618,400</a:t>
            </a:r>
            <a:endParaRPr lang="en-US" sz="1600" dirty="0" smtClean="0"/>
          </a:p>
          <a:p>
            <a:pPr algn="ctr"/>
            <a:r>
              <a:rPr lang="en-US" sz="1600" b="1" dirty="0" smtClean="0"/>
              <a:t>Average Cost = $19.32/SF</a:t>
            </a:r>
            <a:endParaRPr lang="en-US" sz="16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524000" y="6031468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Additional Cost:  $304,800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086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400" dirty="0" smtClean="0">
                <a:solidFill>
                  <a:srgbClr val="595959"/>
                </a:solidFill>
                <a:latin typeface="Calibri" pitchFamily="34" charset="0"/>
              </a:rPr>
              <a:t>Schedule Implications: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rgbClr val="595959"/>
                </a:solidFill>
                <a:latin typeface="Calibri" pitchFamily="34" charset="0"/>
              </a:rPr>
              <a:t>Existing Roof:  50 day schedule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rgbClr val="595959"/>
                </a:solidFill>
                <a:latin typeface="Calibri" pitchFamily="34" charset="0"/>
              </a:rPr>
              <a:t>Proposed Roof:  63 day schedule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5791201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Roofing Schedule Impact:  ≈ 2.5 week increase</a:t>
            </a:r>
          </a:p>
          <a:p>
            <a:pPr algn="ctr"/>
            <a:endParaRPr lang="en-US" b="1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52563" t="21791" r="995" b="29977"/>
          <a:stretch>
            <a:fillRect/>
          </a:stretch>
        </p:blipFill>
        <p:spPr bwMode="auto">
          <a:xfrm>
            <a:off x="1828800" y="2667000"/>
            <a:ext cx="7086600" cy="275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04889" y="2797077"/>
            <a:ext cx="400110" cy="23083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dirty="0" smtClean="0"/>
              <a:t>Proposed                Existing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086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400" dirty="0" smtClean="0">
                <a:latin typeface="Calibri" pitchFamily="34" charset="0"/>
              </a:rPr>
              <a:t>Plenum Space Implications: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Roof height can not be raised as a result of Washington, DC height restrictions. 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8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sz="800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latin typeface="Calibri" pitchFamily="34" charset="0"/>
              </a:rPr>
              <a:t>Ways of Remedying the Plenum Space Issue: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 1.  Resize ducts to fit below proposed girders.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 2.  Lower the finished ceiling height.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 3.  Provide cutouts and reinforcing  in the girders to accommodate ducts.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/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3113" t="19910" r="86504" b="41101"/>
          <a:stretch>
            <a:fillRect/>
          </a:stretch>
        </p:blipFill>
        <p:spPr bwMode="auto">
          <a:xfrm>
            <a:off x="2667001" y="2156008"/>
            <a:ext cx="2146729" cy="3025591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33007" t="19910" r="56343" b="41101"/>
          <a:stretch>
            <a:fillRect/>
          </a:stretch>
        </p:blipFill>
        <p:spPr bwMode="auto">
          <a:xfrm>
            <a:off x="5799042" y="2156008"/>
            <a:ext cx="2201959" cy="30255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072171" y="2164794"/>
            <a:ext cx="430887" cy="28997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dirty="0" smtClean="0"/>
              <a:t>Existing Condition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196371" y="2240994"/>
            <a:ext cx="430887" cy="28997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dirty="0" smtClean="0"/>
              <a:t>Proposed Condition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676400" y="1371600"/>
            <a:ext cx="7086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400" dirty="0" smtClean="0">
                <a:latin typeface="Calibri" pitchFamily="34" charset="0"/>
              </a:rPr>
              <a:t>LEED Impact: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dirty="0" smtClean="0"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endParaRPr lang="en-US" b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/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/>
          <a:srcRect l="9696" r="9830" b="4455"/>
          <a:stretch>
            <a:fillRect/>
          </a:stretch>
        </p:blipFill>
        <p:spPr bwMode="auto">
          <a:xfrm>
            <a:off x="1828801" y="2293938"/>
            <a:ext cx="6943207" cy="32686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Equivalent Uniform Annual Cost Analysis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1828800" y="2209800"/>
            <a:ext cx="716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200" dirty="0" smtClean="0"/>
              <a:t>Objective:</a:t>
            </a:r>
            <a:endParaRPr lang="en-US" sz="2000" dirty="0" smtClean="0"/>
          </a:p>
          <a:p>
            <a:r>
              <a:rPr lang="en-US" sz="1600" dirty="0" smtClean="0"/>
              <a:t>• As was discovered in the owner assessment , financial profitability is a primary concern for many companies pursuing LEED accreditation.  How do the proposed changes perform financially?</a:t>
            </a:r>
          </a:p>
          <a:p>
            <a:endParaRPr lang="en-US" dirty="0" smtClean="0"/>
          </a:p>
          <a:p>
            <a:endParaRPr lang="en-US" dirty="0" smtClean="0"/>
          </a:p>
          <a:p>
            <a:pPr algn="ctr"/>
            <a:endParaRPr lang="en-US" sz="12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500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Equivalent Uniform Annual Cost Analysis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1752600" y="3352800"/>
            <a:ext cx="7315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/>
              <a:t>(Assumes an annual interest rate of 7%.) </a:t>
            </a:r>
          </a:p>
          <a:p>
            <a:endParaRPr lang="en-US" sz="1000" dirty="0" smtClean="0"/>
          </a:p>
          <a:p>
            <a:endParaRPr lang="en-US" sz="400" dirty="0" smtClean="0"/>
          </a:p>
          <a:p>
            <a:r>
              <a:rPr lang="en-US" sz="1500" dirty="0" err="1" smtClean="0"/>
              <a:t>EUAC</a:t>
            </a:r>
            <a:r>
              <a:rPr lang="en-US" sz="1500" baseline="-25000" dirty="0" err="1" smtClean="0"/>
              <a:t>Existing</a:t>
            </a:r>
            <a:r>
              <a:rPr lang="en-US" sz="1500" dirty="0" smtClean="0"/>
              <a:t> = $313,600(A/P, 7%, 20) + $8,000 + $322,924(A/P, 7%, 25)</a:t>
            </a:r>
          </a:p>
          <a:p>
            <a:r>
              <a:rPr lang="en-US" sz="1500" dirty="0" smtClean="0"/>
              <a:t>	= $65,310</a:t>
            </a:r>
            <a:endParaRPr lang="en-US" sz="800" dirty="0" smtClean="0"/>
          </a:p>
          <a:p>
            <a:endParaRPr lang="en-US" sz="600" dirty="0" smtClean="0"/>
          </a:p>
          <a:p>
            <a:r>
              <a:rPr lang="en-US" sz="1500" dirty="0" err="1" smtClean="0"/>
              <a:t>EUAC</a:t>
            </a:r>
            <a:r>
              <a:rPr lang="en-US" sz="1500" baseline="-25000" dirty="0" err="1" smtClean="0"/>
              <a:t>Proposed</a:t>
            </a:r>
            <a:r>
              <a:rPr lang="en-US" sz="1500" dirty="0" smtClean="0"/>
              <a:t> = $618,400(A/P, 7%, 40) + $14,000 -$2,903 +$359,344(A/P, 7%, 25) - $12,712</a:t>
            </a:r>
          </a:p>
          <a:p>
            <a:r>
              <a:rPr lang="en-US" sz="1500" dirty="0" smtClean="0"/>
              <a:t>	  = $72,000</a:t>
            </a:r>
          </a:p>
          <a:p>
            <a:endParaRPr lang="en-US" sz="1000" dirty="0" smtClean="0"/>
          </a:p>
          <a:p>
            <a:pPr algn="ctr"/>
            <a:r>
              <a:rPr lang="en-US" sz="1500" dirty="0" smtClean="0"/>
              <a:t>$6,690 Annually = Less than $0.01 per month per square foot</a:t>
            </a:r>
          </a:p>
          <a:p>
            <a:pPr algn="ctr"/>
            <a:endParaRPr lang="en-US" sz="1000" dirty="0" smtClean="0"/>
          </a:p>
          <a:p>
            <a:r>
              <a:rPr lang="en-US" sz="2000" dirty="0" smtClean="0"/>
              <a:t>Recommendation:</a:t>
            </a:r>
            <a:endParaRPr lang="en-US" sz="1600" dirty="0" smtClean="0"/>
          </a:p>
          <a:p>
            <a:r>
              <a:rPr lang="en-US" b="1" dirty="0" smtClean="0"/>
              <a:t>Pursue sustainable design objectives by incorporating a green roof and an alternative glazing type.</a:t>
            </a:r>
          </a:p>
          <a:p>
            <a:endParaRPr lang="en-US" sz="14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500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981200"/>
            <a:ext cx="6404400" cy="1371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r="87158" b="81534"/>
          <a:stretch>
            <a:fillRect/>
          </a:stretch>
        </p:blipFill>
        <p:spPr bwMode="auto">
          <a:xfrm>
            <a:off x="1951720" y="1981200"/>
            <a:ext cx="3153681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/>
          <a:srcRect t="19336" r="86998" b="67305"/>
          <a:stretch>
            <a:fillRect/>
          </a:stretch>
        </p:blipFill>
        <p:spPr bwMode="auto">
          <a:xfrm>
            <a:off x="5533120" y="2634916"/>
            <a:ext cx="3153681" cy="32603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Potential LEED Status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1524000" y="13716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PROJECT</a:t>
            </a:r>
            <a:r>
              <a:rPr kumimoji="0" lang="en-US" sz="2600" b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 TEAM</a:t>
            </a:r>
            <a:endParaRPr kumimoji="0" lang="en-US" sz="2600" b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524000" y="1828800"/>
            <a:ext cx="7620000" cy="1308050"/>
            <a:chOff x="1524000" y="2057400"/>
            <a:chExt cx="7620000" cy="1308050"/>
          </a:xfrm>
        </p:grpSpPr>
        <p:sp>
          <p:nvSpPr>
            <p:cNvPr id="9" name="TextBox 8"/>
            <p:cNvSpPr txBox="1"/>
            <p:nvPr/>
          </p:nvSpPr>
          <p:spPr>
            <a:xfrm>
              <a:off x="1524000" y="2057400"/>
              <a:ext cx="7620000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200" b="0" i="0" u="none" strike="noStrike" cap="none" normalizeH="0" baseline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itchFamily="34" charset="0"/>
                </a:rPr>
                <a:t>Owner,</a:t>
              </a:r>
              <a:r>
                <a:rPr kumimoji="0" lang="en-US" sz="2200" b="0" i="0" u="none" strike="noStrike" cap="none" normalizeH="0" dirty="0" smtClean="0">
                  <a:ln>
                    <a:noFill/>
                  </a:ln>
                  <a:solidFill>
                    <a:srgbClr val="595959"/>
                  </a:solidFill>
                  <a:effectLst/>
                  <a:latin typeface="Calibri" pitchFamily="34" charset="0"/>
                </a:rPr>
                <a:t> </a:t>
              </a:r>
            </a:p>
            <a:p>
              <a:pPr algn="ctr"/>
              <a:endParaRPr lang="en-US" sz="300" dirty="0" smtClean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/>
              <a:r>
                <a:rPr lang="en-US" sz="1100" dirty="0" smtClean="0">
                  <a:solidFill>
                    <a:srgbClr val="595959"/>
                  </a:solidFill>
                  <a:latin typeface="Calibri" pitchFamily="34" charset="0"/>
                </a:rPr>
                <a:t>50% Joint Venture</a:t>
              </a:r>
            </a:p>
            <a:p>
              <a:pPr algn="ctr"/>
              <a:endParaRPr lang="en-US" sz="1000" dirty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/>
              <a:endParaRPr lang="en-US" sz="1100" dirty="0">
                <a:solidFill>
                  <a:srgbClr val="595959"/>
                </a:solidFill>
                <a:latin typeface="Calibri" pitchFamily="34" charset="0"/>
              </a:endParaRPr>
            </a:p>
            <a:p>
              <a:r>
                <a:rPr lang="en-US" sz="2200" dirty="0" smtClean="0">
                  <a:latin typeface="Calibri" pitchFamily="34" charset="0"/>
                </a:rPr>
                <a:t>              </a:t>
              </a:r>
              <a:r>
                <a:rPr lang="en-US" sz="1600" i="1" dirty="0" smtClean="0">
                  <a:latin typeface="Calibri" pitchFamily="34" charset="0"/>
                </a:rPr>
                <a:t>Brookfield Properties</a:t>
              </a:r>
              <a:r>
                <a:rPr lang="en-US" sz="2200" i="1" dirty="0" smtClean="0">
                  <a:latin typeface="Calibri" pitchFamily="34" charset="0"/>
                </a:rPr>
                <a:t>		                    </a:t>
              </a:r>
              <a:r>
                <a:rPr lang="en-US" sz="1600" i="1" dirty="0" smtClean="0">
                  <a:latin typeface="Calibri" pitchFamily="34" charset="0"/>
                </a:rPr>
                <a:t>ING Clarion</a:t>
              </a:r>
              <a:endParaRPr lang="en-US" sz="1600" i="1" dirty="0"/>
            </a:p>
          </p:txBody>
        </p:sp>
        <p:pic>
          <p:nvPicPr>
            <p:cNvPr id="18434" name="Picture 2" descr="Brookfield Properties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9800" y="2514600"/>
              <a:ext cx="2283685" cy="457200"/>
            </a:xfrm>
            <a:prstGeom prst="rect">
              <a:avLst/>
            </a:prstGeom>
            <a:noFill/>
          </p:spPr>
        </p:pic>
        <p:pic>
          <p:nvPicPr>
            <p:cNvPr id="18436" name="Picture 4" descr="http://www.ingclarion.com/INNC/images/liontoplogo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48399" y="2438400"/>
              <a:ext cx="1447801" cy="533766"/>
            </a:xfrm>
            <a:prstGeom prst="rect">
              <a:avLst/>
            </a:prstGeom>
            <a:noFill/>
          </p:spPr>
        </p:pic>
        <p:cxnSp>
          <p:nvCxnSpPr>
            <p:cNvPr id="12" name="Straight Connector 11"/>
            <p:cNvCxnSpPr>
              <a:endCxn id="18436" idx="1"/>
            </p:cNvCxnSpPr>
            <p:nvPr/>
          </p:nvCxnSpPr>
          <p:spPr>
            <a:xfrm>
              <a:off x="4493485" y="2667366"/>
              <a:ext cx="1754914" cy="379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209800" y="3429000"/>
            <a:ext cx="2362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</a:rPr>
              <a:t>Architect</a:t>
            </a:r>
            <a:endParaRPr kumimoji="0" lang="en-US" sz="2200" b="0" i="0" u="none" strike="noStrike" cap="none" normalizeH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</a:endParaRPr>
          </a:p>
          <a:p>
            <a:pPr algn="ctr"/>
            <a:endParaRPr lang="en-US" sz="2000" dirty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endParaRPr lang="en-US" sz="2000" dirty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r>
              <a:rPr lang="en-US" sz="1600" i="1" dirty="0" smtClean="0">
                <a:latin typeface="Calibri" pitchFamily="34" charset="0"/>
              </a:rPr>
              <a:t>Davis, Carter, Scott</a:t>
            </a:r>
            <a:endParaRPr lang="en-US" sz="1600" i="1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/>
          <a:srcRect l="40625" t="25781" r="38750" b="60156"/>
          <a:stretch>
            <a:fillRect/>
          </a:stretch>
        </p:blipFill>
        <p:spPr bwMode="auto">
          <a:xfrm>
            <a:off x="2895600" y="3810001"/>
            <a:ext cx="1066800" cy="58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5257800" y="3230196"/>
            <a:ext cx="358140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</a:rPr>
              <a:t>General Contractor</a:t>
            </a:r>
            <a:endParaRPr kumimoji="0" lang="en-US" sz="2200" b="0" i="0" u="none" strike="noStrike" cap="none" normalizeH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</a:endParaRPr>
          </a:p>
          <a:p>
            <a:pPr algn="ctr"/>
            <a:endParaRPr lang="en-US" sz="2000" dirty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endParaRPr lang="en-US" sz="2000" dirty="0" smtClean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endParaRPr lang="en-US" sz="2300" dirty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r>
              <a:rPr lang="en-US" sz="1600" i="1" dirty="0" smtClean="0">
                <a:latin typeface="Calibri" pitchFamily="34" charset="0"/>
              </a:rPr>
              <a:t>James G. Davis Construction Corporation</a:t>
            </a:r>
            <a:endParaRPr lang="en-US" sz="16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867400" y="5105400"/>
            <a:ext cx="2362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</a:rPr>
              <a:t>MEP Engineer</a:t>
            </a:r>
            <a:endParaRPr kumimoji="0" lang="en-US" sz="2200" b="0" i="0" u="none" strike="noStrike" cap="none" normalizeH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</a:endParaRPr>
          </a:p>
          <a:p>
            <a:pPr algn="ctr"/>
            <a:endParaRPr lang="en-US" sz="2000" dirty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endParaRPr lang="en-US" sz="2800" dirty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r>
              <a:rPr lang="en-US" sz="1600" i="1" dirty="0" smtClean="0">
                <a:latin typeface="Calibri" pitchFamily="34" charset="0"/>
              </a:rPr>
              <a:t>Girard Engineering</a:t>
            </a:r>
            <a:endParaRPr lang="en-US" sz="16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2209800" y="5029200"/>
            <a:ext cx="2362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</a:rPr>
              <a:t>Structural Engineer</a:t>
            </a:r>
            <a:endParaRPr kumimoji="0" lang="en-US" sz="2200" b="0" i="0" u="none" strike="noStrike" cap="none" normalizeH="0" dirty="0" smtClean="0">
              <a:ln>
                <a:noFill/>
              </a:ln>
              <a:solidFill>
                <a:srgbClr val="595959"/>
              </a:solidFill>
              <a:effectLst/>
              <a:latin typeface="Calibri" pitchFamily="34" charset="0"/>
            </a:endParaRPr>
          </a:p>
          <a:p>
            <a:pPr algn="ctr"/>
            <a:endParaRPr lang="en-US" sz="2000" dirty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endParaRPr lang="en-US" sz="2800" dirty="0">
              <a:solidFill>
                <a:srgbClr val="595959"/>
              </a:solidFill>
              <a:latin typeface="Calibri" pitchFamily="34" charset="0"/>
            </a:endParaRPr>
          </a:p>
          <a:p>
            <a:pPr algn="ctr"/>
            <a:r>
              <a:rPr lang="en-US" sz="1600" i="1" dirty="0" smtClean="0">
                <a:latin typeface="Calibri" pitchFamily="34" charset="0"/>
              </a:rPr>
              <a:t>Fernandez and Associates </a:t>
            </a:r>
            <a:endParaRPr lang="en-US" sz="1600" i="1" dirty="0"/>
          </a:p>
        </p:txBody>
      </p:sp>
      <p:pic>
        <p:nvPicPr>
          <p:cNvPr id="39" name="Picture 5" descr="davis 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5600" y="3581401"/>
            <a:ext cx="666293" cy="979317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9"/>
          <a:srcRect l="41875" t="13932" r="43125" b="67839"/>
          <a:stretch>
            <a:fillRect/>
          </a:stretch>
        </p:blipFill>
        <p:spPr bwMode="auto">
          <a:xfrm>
            <a:off x="3048000" y="5410201"/>
            <a:ext cx="746760" cy="72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0"/>
          <a:srcRect l="20625" t="20313" r="69375" b="69531"/>
          <a:stretch>
            <a:fillRect/>
          </a:stretch>
        </p:blipFill>
        <p:spPr bwMode="auto">
          <a:xfrm>
            <a:off x="6629401" y="5486400"/>
            <a:ext cx="8440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0" y="2003982"/>
            <a:ext cx="1524000" cy="423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450" b="1" dirty="0" smtClean="0">
                <a:solidFill>
                  <a:srgbClr val="FF0000"/>
                </a:solidFill>
              </a:rPr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Potential LEED Status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676400" y="3495020"/>
          <a:ext cx="7315205" cy="1061988"/>
        </p:xfrm>
        <a:graphic>
          <a:graphicData uri="http://schemas.openxmlformats.org/drawingml/2006/table">
            <a:tbl>
              <a:tblPr/>
              <a:tblGrid>
                <a:gridCol w="631301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14132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  <a:gridCol w="107000"/>
              </a:tblGrid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Existing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Certified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Silver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Gold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7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Platinum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468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Proposed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Certified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Silver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Gold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7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Platinum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352800" y="4663144"/>
          <a:ext cx="304800" cy="300037"/>
        </p:xfrm>
        <a:graphic>
          <a:graphicData uri="http://schemas.openxmlformats.org/drawingml/2006/table">
            <a:tbl>
              <a:tblPr/>
              <a:tblGrid>
                <a:gridCol w="152400"/>
                <a:gridCol w="152400"/>
              </a:tblGrid>
              <a:tr h="30003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622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329162" y="4658380"/>
          <a:ext cx="309638" cy="304800"/>
        </p:xfrm>
        <a:graphic>
          <a:graphicData uri="http://schemas.openxmlformats.org/drawingml/2006/table">
            <a:tbl>
              <a:tblPr/>
              <a:tblGrid>
                <a:gridCol w="154819"/>
                <a:gridCol w="154819"/>
              </a:tblGrid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10">
                      <a:fgClr>
                        <a:srgbClr val="000000"/>
                      </a:fgClr>
                      <a:bgClr>
                        <a:srgbClr val="C2D69A"/>
                      </a:bgClr>
                    </a:patt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00400" y="45059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Likely Points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334000" y="45059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Possible Points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419600" y="3200401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23 pts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953000" y="3200401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28 pts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562600" y="3200401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34 pts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781800" y="3200401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45 pts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8382000" y="3200401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61 pts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15976" y="2590800"/>
            <a:ext cx="6518424" cy="3464662"/>
            <a:chOff x="1828800" y="1979538"/>
            <a:chExt cx="6518424" cy="3464662"/>
          </a:xfrm>
        </p:grpSpPr>
        <p:sp>
          <p:nvSpPr>
            <p:cNvPr id="71684" name="Text Box 4"/>
            <p:cNvSpPr txBox="1">
              <a:spLocks noChangeArrowheads="1"/>
            </p:cNvSpPr>
            <p:nvPr/>
          </p:nvSpPr>
          <p:spPr bwMode="auto">
            <a:xfrm>
              <a:off x="1828800" y="1979538"/>
              <a:ext cx="1257204" cy="3430661"/>
            </a:xfrm>
            <a:prstGeom prst="rect">
              <a:avLst/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LEED</a:t>
              </a:r>
              <a:r>
                <a:rPr kumimoji="0" lang="en-US" sz="1400" b="1" i="0" u="none" strike="noStrike" cap="none" normalizeH="0" baseline="3000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®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 Green Building Rating 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System</a:t>
              </a:r>
              <a:r>
                <a:rPr kumimoji="0" lang="en-US" sz="1400" b="1" i="0" u="none" strike="noStrike" cap="none" normalizeH="0" baseline="30000" dirty="0" err="1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TM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 For Core &amp; Shell Development, v2.0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685" name="AutoShape 5"/>
            <p:cNvSpPr>
              <a:spLocks noChangeArrowheads="1"/>
            </p:cNvSpPr>
            <p:nvPr/>
          </p:nvSpPr>
          <p:spPr bwMode="auto">
            <a:xfrm>
              <a:off x="3086004" y="2362430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86" name="AutoShape 6"/>
            <p:cNvSpPr>
              <a:spLocks noChangeArrowheads="1"/>
            </p:cNvSpPr>
            <p:nvPr/>
          </p:nvSpPr>
          <p:spPr bwMode="auto">
            <a:xfrm>
              <a:off x="3086004" y="3037415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87" name="AutoShape 7"/>
            <p:cNvSpPr>
              <a:spLocks noChangeArrowheads="1"/>
            </p:cNvSpPr>
            <p:nvPr/>
          </p:nvSpPr>
          <p:spPr bwMode="auto">
            <a:xfrm>
              <a:off x="3086004" y="3494674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88" name="AutoShape 8"/>
            <p:cNvSpPr>
              <a:spLocks noChangeArrowheads="1"/>
            </p:cNvSpPr>
            <p:nvPr/>
          </p:nvSpPr>
          <p:spPr bwMode="auto">
            <a:xfrm>
              <a:off x="3086004" y="4028409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89" name="AutoShape 9"/>
            <p:cNvSpPr>
              <a:spLocks noChangeArrowheads="1"/>
            </p:cNvSpPr>
            <p:nvPr/>
          </p:nvSpPr>
          <p:spPr bwMode="auto">
            <a:xfrm>
              <a:off x="3086004" y="4600338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90" name="AutoShape 10"/>
            <p:cNvSpPr>
              <a:spLocks noChangeArrowheads="1"/>
            </p:cNvSpPr>
            <p:nvPr/>
          </p:nvSpPr>
          <p:spPr bwMode="auto">
            <a:xfrm>
              <a:off x="3086004" y="5181838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92" name="Text Box 12"/>
            <p:cNvSpPr txBox="1">
              <a:spLocks noChangeArrowheads="1"/>
            </p:cNvSpPr>
            <p:nvPr/>
          </p:nvSpPr>
          <p:spPr bwMode="auto">
            <a:xfrm>
              <a:off x="3505200" y="4381540"/>
              <a:ext cx="2947399" cy="530368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Indoor Environmental Quality (EQ)</a:t>
              </a:r>
            </a:p>
            <a:p>
              <a:pPr lvl="0" algn="ctr" fontAlgn="base">
                <a:spcBef>
                  <a:spcPct val="0"/>
                </a:spcBef>
              </a:pPr>
              <a:r>
                <a:rPr lang="en-US" sz="1000" dirty="0" smtClean="0">
                  <a:solidFill>
                    <a:srgbClr val="4F6228"/>
                  </a:solidFill>
                  <a:latin typeface="Calibri" pitchFamily="34" charset="0"/>
                </a:rPr>
                <a:t>8.1  Daylight &amp; Views: Daylight 75% of Spaces</a:t>
              </a:r>
            </a:p>
            <a:p>
              <a:pPr algn="ctr" fontAlgn="base">
                <a:spcBef>
                  <a:spcPct val="0"/>
                </a:spcBef>
              </a:pPr>
              <a:r>
                <a:rPr lang="en-US" sz="1000" dirty="0" smtClean="0">
                  <a:solidFill>
                    <a:srgbClr val="4F6228"/>
                  </a:solidFill>
                  <a:latin typeface="Calibri" pitchFamily="34" charset="0"/>
                </a:rPr>
                <a:t>8.2  Daylight &amp; Views: Views for 90% of Spaces</a:t>
              </a:r>
            </a:p>
          </p:txBody>
        </p:sp>
        <p:sp>
          <p:nvSpPr>
            <p:cNvPr id="71693" name="Text Box 13"/>
            <p:cNvSpPr txBox="1">
              <a:spLocks noChangeArrowheads="1"/>
            </p:cNvSpPr>
            <p:nvPr/>
          </p:nvSpPr>
          <p:spPr bwMode="auto">
            <a:xfrm>
              <a:off x="3505200" y="1981200"/>
              <a:ext cx="2947399" cy="838200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Sustainable Sites (SS)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4F6228"/>
                  </a:solidFill>
                  <a:latin typeface="Calibri" pitchFamily="34" charset="0"/>
                </a:rPr>
                <a:t>1.0 Site Selection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2.0 Development Density &amp; Community Connectivity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4F6228"/>
                  </a:solidFill>
                  <a:latin typeface="Calibri" pitchFamily="34" charset="0"/>
                </a:rPr>
                <a:t>4.1  Public Transportation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4F6228"/>
                  </a:solidFill>
                  <a:latin typeface="Calibri" pitchFamily="34" charset="0"/>
                </a:rPr>
                <a:t>7.1  Heat Island Effect, Non-Roof</a:t>
              </a:r>
              <a:endParaRPr kumimoji="0" lang="en-US" sz="1000" i="0" u="none" strike="noStrike" cap="none" normalizeH="0" baseline="0" dirty="0" smtClean="0">
                <a:ln>
                  <a:noFill/>
                </a:ln>
                <a:solidFill>
                  <a:srgbClr val="4F6228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71694" name="Text Box 14"/>
            <p:cNvSpPr txBox="1">
              <a:spLocks noChangeArrowheads="1"/>
            </p:cNvSpPr>
            <p:nvPr/>
          </p:nvSpPr>
          <p:spPr bwMode="auto">
            <a:xfrm>
              <a:off x="3505200" y="2946527"/>
              <a:ext cx="2947399" cy="330073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Water Efficiency (WE)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5 Possible Points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695" name="Text Box 15"/>
            <p:cNvSpPr txBox="1">
              <a:spLocks noChangeArrowheads="1"/>
            </p:cNvSpPr>
            <p:nvPr/>
          </p:nvSpPr>
          <p:spPr bwMode="auto">
            <a:xfrm>
              <a:off x="3505200" y="3429000"/>
              <a:ext cx="2947399" cy="348818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Energy &amp; Atmosphere (EA)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14 Possible Points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696" name="Text Box 16"/>
            <p:cNvSpPr txBox="1">
              <a:spLocks noChangeArrowheads="1"/>
            </p:cNvSpPr>
            <p:nvPr/>
          </p:nvSpPr>
          <p:spPr bwMode="auto">
            <a:xfrm>
              <a:off x="3505200" y="3930218"/>
              <a:ext cx="2947399" cy="298922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Materials &amp; Resources (MR)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11 Possible Points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697" name="Text Box 17"/>
            <p:cNvSpPr txBox="1">
              <a:spLocks noChangeArrowheads="1"/>
            </p:cNvSpPr>
            <p:nvPr/>
          </p:nvSpPr>
          <p:spPr bwMode="auto">
            <a:xfrm>
              <a:off x="3505200" y="5066232"/>
              <a:ext cx="2947399" cy="377968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Innovation &amp; Design Process (ID)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5 Possible Points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699" name="Text Box 19"/>
            <p:cNvSpPr txBox="1">
              <a:spLocks noChangeArrowheads="1"/>
            </p:cNvSpPr>
            <p:nvPr/>
          </p:nvSpPr>
          <p:spPr bwMode="auto">
            <a:xfrm>
              <a:off x="6945595" y="1981199"/>
              <a:ext cx="1401629" cy="3430661"/>
            </a:xfrm>
            <a:prstGeom prst="rect">
              <a:avLst/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lang="en-US" sz="800" b="1" dirty="0" smtClean="0">
                <a:solidFill>
                  <a:srgbClr val="EAF1DD"/>
                </a:solidFill>
                <a:latin typeface="Calibri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LEED</a:t>
              </a:r>
              <a:r>
                <a:rPr kumimoji="0" lang="en-US" sz="1400" b="1" i="0" u="none" strike="noStrike" cap="none" normalizeH="0" baseline="3000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®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 Accreditation: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4 Points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b="1" dirty="0" smtClean="0">
                  <a:solidFill>
                    <a:srgbClr val="EAF1DD"/>
                  </a:solidFill>
                  <a:latin typeface="Calibri" pitchFamily="34" charset="0"/>
                </a:rPr>
                <a:t>Achieved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US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Calibri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b="1" dirty="0" smtClean="0">
                  <a:solidFill>
                    <a:srgbClr val="EAF1DD"/>
                  </a:solidFill>
                  <a:latin typeface="Calibri" pitchFamily="34" charset="0"/>
                </a:rPr>
                <a:t>2 Points Possible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700" name="AutoShape 20"/>
            <p:cNvSpPr>
              <a:spLocks noChangeArrowheads="1"/>
            </p:cNvSpPr>
            <p:nvPr/>
          </p:nvSpPr>
          <p:spPr bwMode="auto">
            <a:xfrm>
              <a:off x="6448446" y="2362200"/>
              <a:ext cx="497149" cy="163196"/>
            </a:xfrm>
            <a:prstGeom prst="rightArrow">
              <a:avLst>
                <a:gd name="adj1" fmla="val 50000"/>
                <a:gd name="adj2" fmla="val 75841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701" name="AutoShape 21"/>
            <p:cNvSpPr>
              <a:spLocks noChangeArrowheads="1"/>
            </p:cNvSpPr>
            <p:nvPr/>
          </p:nvSpPr>
          <p:spPr bwMode="auto">
            <a:xfrm>
              <a:off x="6448446" y="3037204"/>
              <a:ext cx="497149" cy="163196"/>
            </a:xfrm>
            <a:prstGeom prst="rightArrow">
              <a:avLst>
                <a:gd name="adj1" fmla="val 50000"/>
                <a:gd name="adj2" fmla="val 75841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702" name="AutoShape 22"/>
            <p:cNvSpPr>
              <a:spLocks noChangeArrowheads="1"/>
            </p:cNvSpPr>
            <p:nvPr/>
          </p:nvSpPr>
          <p:spPr bwMode="auto">
            <a:xfrm>
              <a:off x="6448446" y="3494404"/>
              <a:ext cx="497149" cy="163196"/>
            </a:xfrm>
            <a:prstGeom prst="rightArrow">
              <a:avLst>
                <a:gd name="adj1" fmla="val 50000"/>
                <a:gd name="adj2" fmla="val 75841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703" name="AutoShape 23"/>
            <p:cNvSpPr>
              <a:spLocks noChangeArrowheads="1"/>
            </p:cNvSpPr>
            <p:nvPr/>
          </p:nvSpPr>
          <p:spPr bwMode="auto">
            <a:xfrm>
              <a:off x="6448446" y="4028588"/>
              <a:ext cx="497149" cy="162412"/>
            </a:xfrm>
            <a:prstGeom prst="rightArrow">
              <a:avLst>
                <a:gd name="adj1" fmla="val 50000"/>
                <a:gd name="adj2" fmla="val 76208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704" name="AutoShape 24"/>
            <p:cNvSpPr>
              <a:spLocks noChangeArrowheads="1"/>
            </p:cNvSpPr>
            <p:nvPr/>
          </p:nvSpPr>
          <p:spPr bwMode="auto">
            <a:xfrm>
              <a:off x="6448446" y="4600778"/>
              <a:ext cx="497149" cy="162412"/>
            </a:xfrm>
            <a:prstGeom prst="rightArrow">
              <a:avLst>
                <a:gd name="adj1" fmla="val 50000"/>
                <a:gd name="adj2" fmla="val 76208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705" name="AutoShape 25"/>
            <p:cNvSpPr>
              <a:spLocks noChangeArrowheads="1"/>
            </p:cNvSpPr>
            <p:nvPr/>
          </p:nvSpPr>
          <p:spPr bwMode="auto">
            <a:xfrm>
              <a:off x="6448446" y="5181600"/>
              <a:ext cx="497149" cy="163196"/>
            </a:xfrm>
            <a:prstGeom prst="rightArrow">
              <a:avLst>
                <a:gd name="adj1" fmla="val 50000"/>
                <a:gd name="adj2" fmla="val 75841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</p:grp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Existing LEED Status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92176" y="2208140"/>
            <a:ext cx="6518424" cy="3964060"/>
            <a:chOff x="2015976" y="2208139"/>
            <a:chExt cx="6518424" cy="3964060"/>
          </a:xfrm>
        </p:grpSpPr>
        <p:sp>
          <p:nvSpPr>
            <p:cNvPr id="71684" name="Text Box 4"/>
            <p:cNvSpPr txBox="1">
              <a:spLocks noChangeArrowheads="1"/>
            </p:cNvSpPr>
            <p:nvPr/>
          </p:nvSpPr>
          <p:spPr bwMode="auto">
            <a:xfrm>
              <a:off x="2015976" y="2208139"/>
              <a:ext cx="1257204" cy="3962399"/>
            </a:xfrm>
            <a:prstGeom prst="rect">
              <a:avLst/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LEED</a:t>
              </a:r>
              <a:r>
                <a:rPr kumimoji="0" lang="en-US" sz="1400" b="1" i="0" u="none" strike="noStrike" cap="none" normalizeH="0" baseline="3000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®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 Green Building Rating 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System</a:t>
              </a:r>
              <a:r>
                <a:rPr kumimoji="0" lang="en-US" sz="1400" b="1" i="0" u="none" strike="noStrike" cap="none" normalizeH="0" baseline="30000" dirty="0" err="1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TM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 For Core &amp; Shell Development, v2.0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685" name="AutoShape 5"/>
            <p:cNvSpPr>
              <a:spLocks noChangeArrowheads="1"/>
            </p:cNvSpPr>
            <p:nvPr/>
          </p:nvSpPr>
          <p:spPr bwMode="auto">
            <a:xfrm>
              <a:off x="3273180" y="2743430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86" name="AutoShape 6"/>
            <p:cNvSpPr>
              <a:spLocks noChangeArrowheads="1"/>
            </p:cNvSpPr>
            <p:nvPr/>
          </p:nvSpPr>
          <p:spPr bwMode="auto">
            <a:xfrm>
              <a:off x="3273180" y="3648677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87" name="AutoShape 7"/>
            <p:cNvSpPr>
              <a:spLocks noChangeArrowheads="1"/>
            </p:cNvSpPr>
            <p:nvPr/>
          </p:nvSpPr>
          <p:spPr bwMode="auto">
            <a:xfrm>
              <a:off x="3273180" y="4105936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88" name="AutoShape 8"/>
            <p:cNvSpPr>
              <a:spLocks noChangeArrowheads="1"/>
            </p:cNvSpPr>
            <p:nvPr/>
          </p:nvSpPr>
          <p:spPr bwMode="auto">
            <a:xfrm>
              <a:off x="3273180" y="4639671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89" name="AutoShape 9"/>
            <p:cNvSpPr>
              <a:spLocks noChangeArrowheads="1"/>
            </p:cNvSpPr>
            <p:nvPr/>
          </p:nvSpPr>
          <p:spPr bwMode="auto">
            <a:xfrm>
              <a:off x="3273180" y="5275342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90" name="AutoShape 10"/>
            <p:cNvSpPr>
              <a:spLocks noChangeArrowheads="1"/>
            </p:cNvSpPr>
            <p:nvPr/>
          </p:nvSpPr>
          <p:spPr bwMode="auto">
            <a:xfrm>
              <a:off x="3273180" y="5856842"/>
              <a:ext cx="419196" cy="162512"/>
            </a:xfrm>
            <a:prstGeom prst="rightArrow">
              <a:avLst>
                <a:gd name="adj1" fmla="val 50000"/>
                <a:gd name="adj2" fmla="val 70543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692" name="Text Box 12"/>
            <p:cNvSpPr txBox="1">
              <a:spLocks noChangeArrowheads="1"/>
            </p:cNvSpPr>
            <p:nvPr/>
          </p:nvSpPr>
          <p:spPr bwMode="auto">
            <a:xfrm>
              <a:off x="3692376" y="5105400"/>
              <a:ext cx="2947399" cy="530368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Indoor Environmental Quality (EQ)</a:t>
              </a:r>
            </a:p>
            <a:p>
              <a:pPr lvl="0" algn="ctr" fontAlgn="base">
                <a:spcBef>
                  <a:spcPct val="0"/>
                </a:spcBef>
              </a:pPr>
              <a:r>
                <a:rPr lang="en-US" sz="1000" dirty="0" smtClean="0">
                  <a:solidFill>
                    <a:srgbClr val="4F6228"/>
                  </a:solidFill>
                  <a:latin typeface="Calibri" pitchFamily="34" charset="0"/>
                </a:rPr>
                <a:t>8.1  Daylight &amp; Views: Daylight 75% of Spaces</a:t>
              </a:r>
            </a:p>
            <a:p>
              <a:pPr algn="ctr" fontAlgn="base">
                <a:spcBef>
                  <a:spcPct val="0"/>
                </a:spcBef>
              </a:pPr>
              <a:r>
                <a:rPr lang="en-US" sz="1000" dirty="0" smtClean="0">
                  <a:solidFill>
                    <a:srgbClr val="4F6228"/>
                  </a:solidFill>
                  <a:latin typeface="Calibri" pitchFamily="34" charset="0"/>
                </a:rPr>
                <a:t>8.2  Daylight &amp; Views: Views for 90% of Spaces</a:t>
              </a:r>
            </a:p>
          </p:txBody>
        </p:sp>
        <p:sp>
          <p:nvSpPr>
            <p:cNvPr id="71693" name="Text Box 13"/>
            <p:cNvSpPr txBox="1">
              <a:spLocks noChangeArrowheads="1"/>
            </p:cNvSpPr>
            <p:nvPr/>
          </p:nvSpPr>
          <p:spPr bwMode="auto">
            <a:xfrm>
              <a:off x="3692376" y="2209800"/>
              <a:ext cx="2947399" cy="1220862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Sustainable Sites (SS)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4F6228"/>
                  </a:solidFill>
                  <a:latin typeface="Calibri" pitchFamily="34" charset="0"/>
                </a:rPr>
                <a:t>1.0 Site Selection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2.0 Development Density &amp; Community Connectivity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4F6228"/>
                  </a:solidFill>
                  <a:latin typeface="Calibri" pitchFamily="34" charset="0"/>
                </a:rPr>
                <a:t>4.1  Public Transportation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sz="10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6.1  Storm Water Design:  Quantity Control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4F6228"/>
                  </a:solidFill>
                  <a:latin typeface="Calibri" pitchFamily="34" charset="0"/>
                </a:rPr>
                <a:t>7.1  Heat Island Effect, Non-Roof</a:t>
              </a:r>
            </a:p>
            <a:p>
              <a:pPr algn="ctr" fontAlgn="base">
                <a:spcBef>
                  <a:spcPct val="0"/>
                </a:spcBef>
              </a:pPr>
              <a:r>
                <a:rPr lang="en-US" sz="10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7.2  Heat Island Effect, Roof</a:t>
              </a:r>
            </a:p>
          </p:txBody>
        </p:sp>
        <p:sp>
          <p:nvSpPr>
            <p:cNvPr id="71694" name="Text Box 14"/>
            <p:cNvSpPr txBox="1">
              <a:spLocks noChangeArrowheads="1"/>
            </p:cNvSpPr>
            <p:nvPr/>
          </p:nvSpPr>
          <p:spPr bwMode="auto">
            <a:xfrm>
              <a:off x="3692376" y="3556127"/>
              <a:ext cx="2947399" cy="330073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Water Efficiency (WE)</a:t>
              </a:r>
            </a:p>
            <a:p>
              <a:pPr lvl="0" algn="ctr" fontAlgn="base">
                <a:spcBef>
                  <a:spcPct val="0"/>
                </a:spcBef>
              </a:pPr>
              <a:r>
                <a:rPr lang="en-US" sz="10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1.1  Water Efficient Landscaping:  Reduce by 50%</a:t>
              </a:r>
            </a:p>
          </p:txBody>
        </p:sp>
        <p:sp>
          <p:nvSpPr>
            <p:cNvPr id="71695" name="Text Box 15"/>
            <p:cNvSpPr txBox="1">
              <a:spLocks noChangeArrowheads="1"/>
            </p:cNvSpPr>
            <p:nvPr/>
          </p:nvSpPr>
          <p:spPr bwMode="auto">
            <a:xfrm>
              <a:off x="3692376" y="3994582"/>
              <a:ext cx="2947399" cy="348818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Energy &amp; Atmosphere (EA)</a:t>
              </a:r>
            </a:p>
            <a:p>
              <a:pPr lvl="0" algn="ctr" fontAlgn="base">
                <a:spcBef>
                  <a:spcPct val="0"/>
                </a:spcBef>
              </a:pPr>
              <a:r>
                <a:rPr lang="en-US" sz="10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1.0  Optimize Energy Performance</a:t>
              </a:r>
            </a:p>
          </p:txBody>
        </p:sp>
        <p:sp>
          <p:nvSpPr>
            <p:cNvPr id="71696" name="Text Box 16"/>
            <p:cNvSpPr txBox="1">
              <a:spLocks noChangeArrowheads="1"/>
            </p:cNvSpPr>
            <p:nvPr/>
          </p:nvSpPr>
          <p:spPr bwMode="auto">
            <a:xfrm>
              <a:off x="3692376" y="4460138"/>
              <a:ext cx="2947399" cy="533400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Materials &amp; Resources (MR)</a:t>
              </a:r>
            </a:p>
            <a:p>
              <a:pPr lvl="0" algn="ctr" fontAlgn="base">
                <a:spcBef>
                  <a:spcPct val="0"/>
                </a:spcBef>
              </a:pPr>
              <a:r>
                <a:rPr lang="en-US" sz="10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4.1, 4.2  Recycled Content</a:t>
              </a:r>
            </a:p>
            <a:p>
              <a:pPr algn="ctr" fontAlgn="base">
                <a:spcBef>
                  <a:spcPct val="0"/>
                </a:spcBef>
              </a:pPr>
              <a:r>
                <a:rPr lang="en-US" sz="10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5.1, 5.2  Regional Materials</a:t>
              </a:r>
            </a:p>
          </p:txBody>
        </p:sp>
        <p:sp>
          <p:nvSpPr>
            <p:cNvPr id="71697" name="Text Box 17"/>
            <p:cNvSpPr txBox="1">
              <a:spLocks noChangeArrowheads="1"/>
            </p:cNvSpPr>
            <p:nvPr/>
          </p:nvSpPr>
          <p:spPr bwMode="auto">
            <a:xfrm>
              <a:off x="3692376" y="5790092"/>
              <a:ext cx="2947399" cy="377968"/>
            </a:xfrm>
            <a:prstGeom prst="rect">
              <a:avLst/>
            </a:prstGeom>
            <a:solidFill>
              <a:srgbClr val="D6E3BC"/>
            </a:solidFill>
            <a:ln w="9525">
              <a:solidFill>
                <a:srgbClr val="4E612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4F6228"/>
                  </a:solidFill>
                  <a:effectLst/>
                  <a:latin typeface="Calibri" pitchFamily="34" charset="0"/>
                </a:rPr>
                <a:t>Innovation &amp; Design Process (ID)</a:t>
              </a:r>
            </a:p>
            <a:p>
              <a:pPr lvl="0" algn="ctr" fontAlgn="base">
                <a:spcBef>
                  <a:spcPct val="0"/>
                </a:spcBef>
              </a:pPr>
              <a:r>
                <a:rPr lang="en-US" sz="10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1.1  Innovation in Design</a:t>
              </a:r>
            </a:p>
          </p:txBody>
        </p:sp>
        <p:sp>
          <p:nvSpPr>
            <p:cNvPr id="71699" name="Text Box 19"/>
            <p:cNvSpPr txBox="1">
              <a:spLocks noChangeArrowheads="1"/>
            </p:cNvSpPr>
            <p:nvPr/>
          </p:nvSpPr>
          <p:spPr bwMode="auto">
            <a:xfrm>
              <a:off x="7132771" y="2209800"/>
              <a:ext cx="1401629" cy="3962399"/>
            </a:xfrm>
            <a:prstGeom prst="rect">
              <a:avLst/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lang="en-US" sz="800" b="1" dirty="0" smtClean="0">
                <a:solidFill>
                  <a:srgbClr val="EAF1DD"/>
                </a:solidFill>
                <a:latin typeface="Calibri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LEED</a:t>
              </a:r>
              <a:r>
                <a:rPr kumimoji="0" lang="en-US" sz="1400" b="1" i="0" u="none" strike="noStrike" cap="none" normalizeH="0" baseline="3000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®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 Accreditation: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b="1" dirty="0" smtClean="0">
                  <a:solidFill>
                    <a:srgbClr val="EAF1DD"/>
                  </a:solidFill>
                  <a:latin typeface="Calibri" pitchFamily="34" charset="0"/>
                </a:rPr>
                <a:t>10</a:t>
              </a: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rgbClr val="EAF1DD"/>
                  </a:solidFill>
                  <a:effectLst/>
                  <a:latin typeface="Calibri" pitchFamily="34" charset="0"/>
                </a:rPr>
                <a:t> Points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b="1" dirty="0" smtClean="0">
                  <a:solidFill>
                    <a:srgbClr val="EAF1DD"/>
                  </a:solidFill>
                  <a:latin typeface="Calibri" pitchFamily="34" charset="0"/>
                </a:rPr>
                <a:t>Achieved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endParaRPr kumimoji="0" lang="en-US" b="1" i="0" u="none" strike="noStrike" cap="none" normalizeH="0" baseline="0" dirty="0" smtClean="0">
                <a:ln>
                  <a:noFill/>
                </a:ln>
                <a:solidFill>
                  <a:srgbClr val="EAF1DD"/>
                </a:solidFill>
                <a:effectLst/>
                <a:latin typeface="Calibri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tabLst/>
              </a:pPr>
              <a:r>
                <a:rPr lang="en-US" b="1" dirty="0" smtClean="0">
                  <a:solidFill>
                    <a:srgbClr val="EAF1DD"/>
                  </a:solidFill>
                  <a:latin typeface="Calibri" pitchFamily="34" charset="0"/>
                </a:rPr>
                <a:t>7 Points Possible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700" name="AutoShape 20"/>
            <p:cNvSpPr>
              <a:spLocks noChangeArrowheads="1"/>
            </p:cNvSpPr>
            <p:nvPr/>
          </p:nvSpPr>
          <p:spPr bwMode="auto">
            <a:xfrm>
              <a:off x="6635622" y="2743200"/>
              <a:ext cx="497149" cy="163196"/>
            </a:xfrm>
            <a:prstGeom prst="rightArrow">
              <a:avLst>
                <a:gd name="adj1" fmla="val 50000"/>
                <a:gd name="adj2" fmla="val 75841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701" name="AutoShape 21"/>
            <p:cNvSpPr>
              <a:spLocks noChangeArrowheads="1"/>
            </p:cNvSpPr>
            <p:nvPr/>
          </p:nvSpPr>
          <p:spPr bwMode="auto">
            <a:xfrm>
              <a:off x="6635622" y="3648466"/>
              <a:ext cx="497149" cy="163196"/>
            </a:xfrm>
            <a:prstGeom prst="rightArrow">
              <a:avLst>
                <a:gd name="adj1" fmla="val 50000"/>
                <a:gd name="adj2" fmla="val 75841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702" name="AutoShape 22"/>
            <p:cNvSpPr>
              <a:spLocks noChangeArrowheads="1"/>
            </p:cNvSpPr>
            <p:nvPr/>
          </p:nvSpPr>
          <p:spPr bwMode="auto">
            <a:xfrm>
              <a:off x="6629400" y="4105666"/>
              <a:ext cx="497149" cy="163196"/>
            </a:xfrm>
            <a:prstGeom prst="rightArrow">
              <a:avLst>
                <a:gd name="adj1" fmla="val 50000"/>
                <a:gd name="adj2" fmla="val 75841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703" name="AutoShape 23"/>
            <p:cNvSpPr>
              <a:spLocks noChangeArrowheads="1"/>
            </p:cNvSpPr>
            <p:nvPr/>
          </p:nvSpPr>
          <p:spPr bwMode="auto">
            <a:xfrm>
              <a:off x="6635622" y="4639850"/>
              <a:ext cx="497149" cy="162412"/>
            </a:xfrm>
            <a:prstGeom prst="rightArrow">
              <a:avLst>
                <a:gd name="adj1" fmla="val 50000"/>
                <a:gd name="adj2" fmla="val 76208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704" name="AutoShape 24"/>
            <p:cNvSpPr>
              <a:spLocks noChangeArrowheads="1"/>
            </p:cNvSpPr>
            <p:nvPr/>
          </p:nvSpPr>
          <p:spPr bwMode="auto">
            <a:xfrm>
              <a:off x="6635622" y="5275782"/>
              <a:ext cx="497149" cy="162412"/>
            </a:xfrm>
            <a:prstGeom prst="rightArrow">
              <a:avLst>
                <a:gd name="adj1" fmla="val 50000"/>
                <a:gd name="adj2" fmla="val 76208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71705" name="AutoShape 25"/>
            <p:cNvSpPr>
              <a:spLocks noChangeArrowheads="1"/>
            </p:cNvSpPr>
            <p:nvPr/>
          </p:nvSpPr>
          <p:spPr bwMode="auto">
            <a:xfrm>
              <a:off x="6635622" y="5856604"/>
              <a:ext cx="497149" cy="163196"/>
            </a:xfrm>
            <a:prstGeom prst="rightArrow">
              <a:avLst>
                <a:gd name="adj1" fmla="val 50000"/>
                <a:gd name="adj2" fmla="val 75841"/>
              </a:avLst>
            </a:prstGeom>
            <a:solidFill>
              <a:srgbClr val="4E612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</p:grp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Potential LEED Status</a:t>
            </a:r>
            <a:endParaRPr kumimoji="0" lang="en-US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Acknowledgements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2743200" y="1905001"/>
            <a:ext cx="6629400" cy="434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2696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Brookfield Properties</a:t>
            </a:r>
            <a:r>
              <a:rPr kumimoji="0" lang="en-US" sz="1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  	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James 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Berkon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Tahoma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	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Davis, Carter, Scott Design	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Ernest 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Ulibarri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Tahoma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 	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James G. Davis Construction Corporation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Dominic 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Argentieri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		</a:t>
            </a:r>
            <a:r>
              <a:rPr lang="en-US" sz="1500" dirty="0" smtClean="0">
                <a:ea typeface="Times New Roman" pitchFamily="18" charset="0"/>
                <a:cs typeface="Tahoma" pitchFamily="34" charset="0"/>
              </a:rPr>
              <a:t> Ron </a:t>
            </a:r>
            <a:r>
              <a:rPr lang="en-US" sz="1500" dirty="0" err="1" smtClean="0">
                <a:ea typeface="Times New Roman" pitchFamily="18" charset="0"/>
                <a:cs typeface="Tahoma" pitchFamily="34" charset="0"/>
              </a:rPr>
              <a:t>Juban</a:t>
            </a:r>
            <a:r>
              <a:rPr lang="en-US" sz="1500" dirty="0" smtClean="0"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Marybeth 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Bulgaris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	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			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Pennsylvania State University</a:t>
            </a: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Craig 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Dubler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	</a:t>
            </a:r>
            <a:r>
              <a:rPr lang="en-US" sz="1500" dirty="0" smtClean="0">
                <a:ea typeface="Times New Roman" pitchFamily="18" charset="0"/>
                <a:cs typeface="Tahoma" pitchFamily="34" charset="0"/>
              </a:rPr>
              <a:t> Professor Kevin </a:t>
            </a:r>
            <a:r>
              <a:rPr lang="en-US" sz="1500" dirty="0" err="1" smtClean="0">
                <a:ea typeface="Times New Roman" pitchFamily="18" charset="0"/>
                <a:cs typeface="Tahoma" pitchFamily="34" charset="0"/>
              </a:rPr>
              <a:t>Parfitt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Professor Robert Holland	</a:t>
            </a:r>
            <a:r>
              <a:rPr lang="en-US" sz="1500" dirty="0" smtClean="0">
                <a:ea typeface="Times New Roman" pitchFamily="18" charset="0"/>
                <a:cs typeface="Tahoma" pitchFamily="34" charset="0"/>
              </a:rPr>
              <a:t> Andreas Phelps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Dr. Michael 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Horman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 	</a:t>
            </a:r>
            <a:r>
              <a:rPr lang="en-US" sz="1500" dirty="0" smtClean="0">
                <a:ea typeface="Times New Roman" pitchFamily="18" charset="0"/>
                <a:cs typeface="Tahoma" pitchFamily="34" charset="0"/>
              </a:rPr>
              <a:t> Dr. David Riley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Moses Ling			Monica 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Steckroth</a:t>
            </a:r>
            <a:endParaRPr lang="en-US" sz="1500" dirty="0" smtClean="0">
              <a:ea typeface="Times New Roman" pitchFamily="18" charset="0"/>
              <a:cs typeface="Tahoma" pitchFamily="34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	</a:t>
            </a:r>
            <a:r>
              <a:rPr lang="en-US" sz="1500" dirty="0" smtClean="0">
                <a:ea typeface="Times New Roman" pitchFamily="18" charset="0"/>
                <a:cs typeface="Tahoma" pitchFamily="34" charset="0"/>
              </a:rPr>
              <a:t> Dr. John </a:t>
            </a:r>
            <a:r>
              <a:rPr lang="en-US" sz="1500" dirty="0" err="1" smtClean="0">
                <a:ea typeface="Times New Roman" pitchFamily="18" charset="0"/>
                <a:cs typeface="Tahoma" pitchFamily="34" charset="0"/>
              </a:rPr>
              <a:t>Messner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500" dirty="0" smtClean="0">
              <a:latin typeface="+mj-lt"/>
              <a:cs typeface="Tahoma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Sika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 </a:t>
            </a:r>
            <a:r>
              <a:rPr kumimoji="0" lang="en-US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Sarnafil</a:t>
            </a:r>
            <a:r>
              <a:rPr lang="en-US" sz="1500" b="1" dirty="0" smtClean="0">
                <a:latin typeface="+mj-lt"/>
                <a:cs typeface="Tahoma" pitchFamily="34" charset="0"/>
              </a:rPr>
              <a:t>		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Ryan 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Shaughnessy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500" dirty="0" smtClean="0">
                <a:latin typeface="+mj-lt"/>
                <a:ea typeface="Times New Roman" pitchFamily="18" charset="0"/>
                <a:cs typeface="Tahoma" pitchFamily="34" charset="0"/>
              </a:rPr>
              <a:t>	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Viracon</a:t>
            </a:r>
            <a:r>
              <a:rPr kumimoji="0" lang="en-US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, Inc.		</a:t>
            </a:r>
            <a:r>
              <a:rPr kumimoji="0" lang="en-US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Alissa</a:t>
            </a: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Schmidt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		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9" name="Picture 5" descr="puzzled_MS_clipart_L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1" y="2362200"/>
            <a:ext cx="1620593" cy="3505200"/>
          </a:xfrm>
          <a:prstGeom prst="rect">
            <a:avLst/>
          </a:prstGeom>
          <a:noFill/>
        </p:spPr>
      </p:pic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Questions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7" name="Picture 6" descr="Rendering 2.jpg"/>
          <p:cNvPicPr>
            <a:picLocks noChangeAspect="1"/>
          </p:cNvPicPr>
          <p:nvPr/>
        </p:nvPicPr>
        <p:blipFill>
          <a:blip r:embed="rId3" cstate="print"/>
          <a:srcRect t="2663" r="8800"/>
          <a:stretch>
            <a:fillRect/>
          </a:stretch>
        </p:blipFill>
        <p:spPr>
          <a:xfrm>
            <a:off x="6493510" y="2596507"/>
            <a:ext cx="2141033" cy="135598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 descr="Rendering 4.jpg"/>
          <p:cNvPicPr>
            <a:picLocks noChangeAspect="1"/>
          </p:cNvPicPr>
          <p:nvPr/>
        </p:nvPicPr>
        <p:blipFill>
          <a:blip r:embed="rId4" cstate="print"/>
          <a:srcRect t="4946" r="2081"/>
          <a:stretch>
            <a:fillRect/>
          </a:stretch>
        </p:blipFill>
        <p:spPr>
          <a:xfrm>
            <a:off x="6469565" y="4495800"/>
            <a:ext cx="2141035" cy="137160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 descr="Rendering 1.jpg"/>
          <p:cNvPicPr>
            <a:picLocks noChangeAspect="1"/>
          </p:cNvPicPr>
          <p:nvPr/>
        </p:nvPicPr>
        <p:blipFill>
          <a:blip r:embed="rId5" cstate="print"/>
          <a:srcRect l="3200"/>
          <a:stretch>
            <a:fillRect/>
          </a:stretch>
        </p:blipFill>
        <p:spPr>
          <a:xfrm>
            <a:off x="1879725" y="2595708"/>
            <a:ext cx="2158875" cy="1366693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 descr="Rendering 3.jpg"/>
          <p:cNvPicPr>
            <a:picLocks noChangeAspect="1"/>
          </p:cNvPicPr>
          <p:nvPr/>
        </p:nvPicPr>
        <p:blipFill>
          <a:blip r:embed="rId6" cstate="print"/>
          <a:srcRect l="6675" t="3185" r="16800" b="1"/>
          <a:stretch>
            <a:fillRect/>
          </a:stretch>
        </p:blipFill>
        <p:spPr>
          <a:xfrm>
            <a:off x="1896236" y="4470772"/>
            <a:ext cx="2141033" cy="135598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/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2375" t="30656" r="65250" b="28500"/>
          <a:stretch>
            <a:fillRect/>
          </a:stretch>
        </p:blipFill>
        <p:spPr bwMode="auto">
          <a:xfrm>
            <a:off x="3124202" y="1676400"/>
            <a:ext cx="4092575" cy="2984500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6818314" y="2189163"/>
            <a:ext cx="333375" cy="266700"/>
          </a:xfrm>
          <a:prstGeom prst="star5">
            <a:avLst/>
          </a:prstGeom>
          <a:gradFill rotWithShape="0">
            <a:gsLst>
              <a:gs pos="0">
                <a:srgbClr val="D99594"/>
              </a:gs>
              <a:gs pos="50000">
                <a:srgbClr val="C0504D"/>
              </a:gs>
              <a:gs pos="100000">
                <a:srgbClr val="D99594"/>
              </a:gs>
            </a:gsLst>
            <a:lin ang="5400000" scaled="1"/>
          </a:gradFill>
          <a:ln w="12700">
            <a:solidFill>
              <a:srgbClr val="C0504D"/>
            </a:solidFill>
            <a:miter lim="800000"/>
            <a:headEnd/>
            <a:tailEnd/>
          </a:ln>
          <a:effectLst>
            <a:outerShdw dist="28398" dir="3806097" algn="ctr" rotWithShape="0">
              <a:srgbClr val="622423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1905000" y="4800599"/>
            <a:ext cx="70104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2000" dirty="0" smtClean="0">
                <a:latin typeface="Calibri" pitchFamily="34" charset="0"/>
              </a:rPr>
              <a:t>Less than a half mile north of Union Station (train station)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2000" dirty="0" smtClean="0">
                <a:latin typeface="Calibri" pitchFamily="34" charset="0"/>
              </a:rPr>
              <a:t>One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mile northeast of the United States Capitol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Building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2000" baseline="0" dirty="0" smtClean="0">
                <a:latin typeface="Calibri" pitchFamily="34" charset="0"/>
              </a:rPr>
              <a:t>Numerous</a:t>
            </a:r>
            <a:r>
              <a:rPr lang="en-US" sz="2000" dirty="0" smtClean="0">
                <a:latin typeface="Calibri" pitchFamily="34" charset="0"/>
              </a:rPr>
              <a:t> public transportation routes within close proximity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2000" dirty="0" smtClean="0">
                <a:latin typeface="Calibri" pitchFamily="34" charset="0"/>
              </a:rPr>
              <a:t>North of Massachusetts (</a:t>
            </a:r>
            <a:r>
              <a:rPr lang="en-US" sz="2000" dirty="0" err="1" smtClean="0">
                <a:latin typeface="Calibri" pitchFamily="34" charset="0"/>
              </a:rPr>
              <a:t>NoMa</a:t>
            </a:r>
            <a:r>
              <a:rPr lang="en-US" sz="2000" dirty="0" smtClean="0">
                <a:latin typeface="Calibri" pitchFamily="34" charset="0"/>
              </a:rPr>
              <a:t>) development district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003982"/>
            <a:ext cx="1524000" cy="423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450" b="1" dirty="0" smtClean="0">
                <a:solidFill>
                  <a:srgbClr val="FF0000"/>
                </a:solidFill>
              </a:rPr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  <p:bldP spid="10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4038600" y="1628776"/>
            <a:ext cx="4800600" cy="14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Structural System: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• </a:t>
            </a:r>
            <a:r>
              <a:rPr lang="en-US" sz="1600" dirty="0" smtClean="0">
                <a:latin typeface="Calibri" pitchFamily="34" charset="0"/>
              </a:rPr>
              <a:t>4,000 psi, 4’-0” thick mat foundation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Below Grade:  9” reinforced flat slab</a:t>
            </a:r>
            <a:endParaRPr kumimoji="0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Above Grade:  10”-11” post-tensioned two-way slab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5" name="Picture 3" descr="T:\77 K STREET\Photos\1 076.jpg"/>
          <p:cNvPicPr>
            <a:picLocks noChangeAspect="1" noChangeArrowheads="1"/>
          </p:cNvPicPr>
          <p:nvPr/>
        </p:nvPicPr>
        <p:blipFill>
          <a:blip r:embed="rId2" cstate="print"/>
          <a:srcRect l="9376" r="15618"/>
          <a:stretch>
            <a:fillRect/>
          </a:stretch>
        </p:blipFill>
        <p:spPr bwMode="auto">
          <a:xfrm>
            <a:off x="2362200" y="1600200"/>
            <a:ext cx="1371600" cy="1371600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076" name="Picture 4" descr="T:\77 K STREET\Photos\1 054.jpg"/>
          <p:cNvPicPr>
            <a:picLocks noChangeAspect="1" noChangeArrowheads="1"/>
          </p:cNvPicPr>
          <p:nvPr/>
        </p:nvPicPr>
        <p:blipFill>
          <a:blip r:embed="rId3" cstate="print"/>
          <a:srcRect t="25002"/>
          <a:stretch>
            <a:fillRect/>
          </a:stretch>
        </p:blipFill>
        <p:spPr bwMode="auto">
          <a:xfrm>
            <a:off x="2362201" y="4800600"/>
            <a:ext cx="1371747" cy="1371600"/>
          </a:xfrm>
          <a:prstGeom prst="rect">
            <a:avLst/>
          </a:prstGeom>
          <a:noFill/>
          <a:ln w="158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4038600" y="3048000"/>
            <a:ext cx="480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Façade:</a:t>
            </a:r>
            <a:endParaRPr lang="en-US" sz="2000" dirty="0" smtClean="0">
              <a:solidFill>
                <a:srgbClr val="595959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• </a:t>
            </a:r>
            <a:r>
              <a:rPr lang="en-US" sz="1600" dirty="0" smtClean="0">
                <a:latin typeface="Calibri" pitchFamily="34" charset="0"/>
              </a:rPr>
              <a:t>Glass </a:t>
            </a:r>
            <a:r>
              <a:rPr lang="en-US" sz="1600" dirty="0" err="1" smtClean="0">
                <a:latin typeface="Calibri" pitchFamily="34" charset="0"/>
              </a:rPr>
              <a:t>curtainwall</a:t>
            </a:r>
            <a:endParaRPr lang="en-US" sz="1600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• Insulating vision glass</a:t>
            </a:r>
            <a:endParaRPr lang="en-US" sz="1600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Precast concrete panels</a:t>
            </a:r>
            <a:endParaRPr kumimoji="0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1600" dirty="0" smtClean="0">
                <a:latin typeface="Calibri" pitchFamily="34" charset="0"/>
              </a:rPr>
              <a:t>EIFS system at roof penthouse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7" name="Picture 5" descr="T:\77 K STREET\Photos\1 010.jpg"/>
          <p:cNvPicPr>
            <a:picLocks noChangeAspect="1" noChangeArrowheads="1"/>
          </p:cNvPicPr>
          <p:nvPr/>
        </p:nvPicPr>
        <p:blipFill>
          <a:blip r:embed="rId4" cstate="print"/>
          <a:srcRect l="11111" r="14815"/>
          <a:stretch>
            <a:fillRect/>
          </a:stretch>
        </p:blipFill>
        <p:spPr bwMode="auto">
          <a:xfrm>
            <a:off x="2362200" y="3200400"/>
            <a:ext cx="1354557" cy="1371600"/>
          </a:xfrm>
          <a:prstGeom prst="rect">
            <a:avLst/>
          </a:prstGeom>
          <a:noFill/>
          <a:ln w="2222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4038600" y="4800600"/>
            <a:ext cx="480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595959"/>
                </a:solidFill>
                <a:latin typeface="Calibri" pitchFamily="34" charset="0"/>
              </a:rPr>
              <a:t>Mechanical System: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• </a:t>
            </a:r>
            <a:r>
              <a:rPr lang="en-US" sz="1600" dirty="0" smtClean="0">
                <a:latin typeface="Calibri" pitchFamily="34" charset="0"/>
              </a:rPr>
              <a:t>(3) Rooftop cooling towers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• Self-contained units at each typical floor</a:t>
            </a:r>
            <a:endParaRPr lang="en-US" sz="1600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Limited number of </a:t>
            </a:r>
            <a:r>
              <a:rPr lang="en-US" sz="1600" dirty="0" smtClean="0">
                <a:latin typeface="Calibri" pitchFamily="34" charset="0"/>
              </a:rPr>
              <a:t>VAV boxes in tenant spaces</a:t>
            </a:r>
            <a:endParaRPr kumimoji="0" lang="en-US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003982"/>
            <a:ext cx="1524000" cy="423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450" b="1" dirty="0" smtClean="0">
                <a:solidFill>
                  <a:srgbClr val="FF0000"/>
                </a:solidFill>
              </a:rPr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LEED for Core &amp;</a:t>
            </a:r>
            <a:r>
              <a:rPr kumimoji="0" lang="en-US" sz="2600" b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 Shell Development</a:t>
            </a:r>
            <a:endParaRPr kumimoji="0" lang="en-US" sz="2600" b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1828800" y="2209800"/>
            <a:ext cx="7010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LEED certification considered late in project planning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2000" dirty="0" smtClean="0">
                <a:latin typeface="Calibri" pitchFamily="34" charset="0"/>
              </a:rPr>
              <a:t>LEED benchmark survey performed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2000" dirty="0" smtClean="0">
                <a:latin typeface="Calibri" pitchFamily="34" charset="0"/>
              </a:rPr>
              <a:t>Fell short of </a:t>
            </a:r>
            <a:r>
              <a:rPr lang="en-US" sz="2000" i="1" dirty="0" smtClean="0">
                <a:latin typeface="Calibri" pitchFamily="34" charset="0"/>
              </a:rPr>
              <a:t>Energy &amp; Atmosphere Prerequisite Credit 2 </a:t>
            </a:r>
            <a:endParaRPr kumimoji="0" lang="en-US" sz="2000" b="0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• Only achieved 4.8% energy savings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• Significantly shy of 14% requirement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2000" dirty="0" smtClean="0">
                <a:latin typeface="Calibri" pitchFamily="34" charset="0"/>
              </a:rPr>
              <a:t>Would require mechanical redesign and mechanical equipment   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latin typeface="Calibri" pitchFamily="34" charset="0"/>
              </a:rPr>
              <a:t>        had already been ordered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en-US" sz="2000" dirty="0" smtClean="0">
                <a:latin typeface="Calibri" pitchFamily="34" charset="0"/>
              </a:rPr>
              <a:t>Idea of LEED accreditation abandoned</a:t>
            </a:r>
            <a:endParaRPr lang="en-US" sz="2000" i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7547" t="3883"/>
          <a:stretch>
            <a:fillRect/>
          </a:stretch>
        </p:blipFill>
        <p:spPr bwMode="auto">
          <a:xfrm>
            <a:off x="7315200" y="4874468"/>
            <a:ext cx="1492059" cy="150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471372" y="2438400"/>
            <a:ext cx="5682029" cy="3429000"/>
            <a:chOff x="2024" y="7929"/>
            <a:chExt cx="7756" cy="4680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2024" y="7929"/>
              <a:ext cx="2286" cy="4678"/>
              <a:chOff x="2281" y="3245"/>
              <a:chExt cx="2779" cy="6167"/>
            </a:xfrm>
          </p:grpSpPr>
          <p:sp>
            <p:nvSpPr>
              <p:cNvPr id="3096" name="Text Box 24"/>
              <p:cNvSpPr txBox="1">
                <a:spLocks noChangeArrowheads="1"/>
              </p:cNvSpPr>
              <p:nvPr/>
            </p:nvSpPr>
            <p:spPr bwMode="auto">
              <a:xfrm>
                <a:off x="2281" y="3245"/>
                <a:ext cx="2051" cy="6167"/>
              </a:xfrm>
              <a:prstGeom prst="rect">
                <a:avLst/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LEED</a:t>
                </a:r>
                <a:r>
                  <a:rPr kumimoji="0" lang="en-US" sz="900" b="1" i="0" u="none" strike="noStrike" cap="none" normalizeH="0" baseline="3000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®</a:t>
                </a: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 Green Building Rating </a:t>
                </a:r>
                <a:r>
                  <a:rPr kumimoji="0" lang="en-US" sz="900" b="1" i="0" u="none" strike="noStrike" cap="none" normalizeH="0" baseline="0" dirty="0" err="1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System</a:t>
                </a:r>
                <a:r>
                  <a:rPr kumimoji="0" lang="en-US" sz="900" b="1" i="0" u="none" strike="noStrike" cap="none" normalizeH="0" baseline="30000" dirty="0" err="1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TM</a:t>
                </a: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 For Core &amp; Shell Development, v2.0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095" name="AutoShape 23"/>
              <p:cNvSpPr>
                <a:spLocks noChangeArrowheads="1"/>
              </p:cNvSpPr>
              <p:nvPr/>
            </p:nvSpPr>
            <p:spPr bwMode="auto">
              <a:xfrm>
                <a:off x="4332" y="3532"/>
                <a:ext cx="728" cy="258"/>
              </a:xfrm>
              <a:prstGeom prst="rightArrow">
                <a:avLst>
                  <a:gd name="adj1" fmla="val 50000"/>
                  <a:gd name="adj2" fmla="val 70543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4" name="AutoShape 22"/>
              <p:cNvSpPr>
                <a:spLocks noChangeArrowheads="1"/>
              </p:cNvSpPr>
              <p:nvPr/>
            </p:nvSpPr>
            <p:spPr bwMode="auto">
              <a:xfrm>
                <a:off x="4332" y="4587"/>
                <a:ext cx="728" cy="258"/>
              </a:xfrm>
              <a:prstGeom prst="rightArrow">
                <a:avLst>
                  <a:gd name="adj1" fmla="val 50000"/>
                  <a:gd name="adj2" fmla="val 70543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3" name="AutoShape 21"/>
              <p:cNvSpPr>
                <a:spLocks noChangeArrowheads="1"/>
              </p:cNvSpPr>
              <p:nvPr/>
            </p:nvSpPr>
            <p:spPr bwMode="auto">
              <a:xfrm>
                <a:off x="4332" y="5606"/>
                <a:ext cx="728" cy="258"/>
              </a:xfrm>
              <a:prstGeom prst="rightArrow">
                <a:avLst>
                  <a:gd name="adj1" fmla="val 50000"/>
                  <a:gd name="adj2" fmla="val 70543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2" name="AutoShape 20"/>
              <p:cNvSpPr>
                <a:spLocks noChangeArrowheads="1"/>
              </p:cNvSpPr>
              <p:nvPr/>
            </p:nvSpPr>
            <p:spPr bwMode="auto">
              <a:xfrm>
                <a:off x="4332" y="6679"/>
                <a:ext cx="728" cy="258"/>
              </a:xfrm>
              <a:prstGeom prst="rightArrow">
                <a:avLst>
                  <a:gd name="adj1" fmla="val 50000"/>
                  <a:gd name="adj2" fmla="val 70543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1" name="AutoShape 19"/>
              <p:cNvSpPr>
                <a:spLocks noChangeArrowheads="1"/>
              </p:cNvSpPr>
              <p:nvPr/>
            </p:nvSpPr>
            <p:spPr bwMode="auto">
              <a:xfrm>
                <a:off x="4332" y="7766"/>
                <a:ext cx="728" cy="258"/>
              </a:xfrm>
              <a:prstGeom prst="rightArrow">
                <a:avLst>
                  <a:gd name="adj1" fmla="val 50000"/>
                  <a:gd name="adj2" fmla="val 70543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0" name="AutoShape 18"/>
              <p:cNvSpPr>
                <a:spLocks noChangeArrowheads="1"/>
              </p:cNvSpPr>
              <p:nvPr/>
            </p:nvSpPr>
            <p:spPr bwMode="auto">
              <a:xfrm>
                <a:off x="4332" y="8852"/>
                <a:ext cx="728" cy="258"/>
              </a:xfrm>
              <a:prstGeom prst="rightArrow">
                <a:avLst>
                  <a:gd name="adj1" fmla="val 50000"/>
                  <a:gd name="adj2" fmla="val 70543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4314" y="7929"/>
              <a:ext cx="3185" cy="4678"/>
              <a:chOff x="3111" y="3245"/>
              <a:chExt cx="4007" cy="6167"/>
            </a:xfrm>
          </p:grpSpPr>
          <p:sp>
            <p:nvSpPr>
              <p:cNvPr id="3088" name="Text Box 16"/>
              <p:cNvSpPr txBox="1">
                <a:spLocks noChangeArrowheads="1"/>
              </p:cNvSpPr>
              <p:nvPr/>
            </p:nvSpPr>
            <p:spPr bwMode="auto">
              <a:xfrm>
                <a:off x="3111" y="7483"/>
                <a:ext cx="4007" cy="842"/>
              </a:xfrm>
              <a:prstGeom prst="rect">
                <a:avLst/>
              </a:prstGeom>
              <a:solidFill>
                <a:srgbClr val="D6E3BC"/>
              </a:solidFill>
              <a:ln w="9525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1" i="0" u="none" strike="noStrike" cap="none" normalizeH="0" baseline="0" dirty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Indoor Environmental Quality (EQ)</a:t>
                </a: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11 Possible Points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087" name="Text Box 15"/>
              <p:cNvSpPr txBox="1">
                <a:spLocks noChangeArrowheads="1"/>
              </p:cNvSpPr>
              <p:nvPr/>
            </p:nvSpPr>
            <p:spPr bwMode="auto">
              <a:xfrm>
                <a:off x="3111" y="3245"/>
                <a:ext cx="4007" cy="842"/>
              </a:xfrm>
              <a:prstGeom prst="rect">
                <a:avLst/>
              </a:prstGeom>
              <a:solidFill>
                <a:srgbClr val="D6E3BC"/>
              </a:solidFill>
              <a:ln w="9525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1" i="0" u="none" strike="noStrike" cap="none" normalizeH="0" baseline="0" dirty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Sustainable Sites (SS)</a:t>
                </a: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15 Possible Points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086" name="Text Box 14"/>
              <p:cNvSpPr txBox="1">
                <a:spLocks noChangeArrowheads="1"/>
              </p:cNvSpPr>
              <p:nvPr/>
            </p:nvSpPr>
            <p:spPr bwMode="auto">
              <a:xfrm>
                <a:off x="3111" y="4291"/>
                <a:ext cx="4007" cy="842"/>
              </a:xfrm>
              <a:prstGeom prst="rect">
                <a:avLst/>
              </a:prstGeom>
              <a:solidFill>
                <a:srgbClr val="D6E3BC"/>
              </a:solidFill>
              <a:ln w="9525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1" i="0" u="none" strike="noStrike" cap="none" normalizeH="0" baseline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Water Efficiency (WE)</a:t>
                </a: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5 Possible Points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085" name="Text Box 13"/>
              <p:cNvSpPr txBox="1">
                <a:spLocks noChangeArrowheads="1"/>
              </p:cNvSpPr>
              <p:nvPr/>
            </p:nvSpPr>
            <p:spPr bwMode="auto">
              <a:xfrm>
                <a:off x="3111" y="5350"/>
                <a:ext cx="4007" cy="842"/>
              </a:xfrm>
              <a:prstGeom prst="rect">
                <a:avLst/>
              </a:prstGeom>
              <a:solidFill>
                <a:srgbClr val="D6E3BC"/>
              </a:solidFill>
              <a:ln w="9525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1" i="0" u="none" strike="noStrike" cap="none" normalizeH="0" baseline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Energy &amp; Atmosphere (EA)</a:t>
                </a: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14 Possible Points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084" name="Text Box 12"/>
              <p:cNvSpPr txBox="1">
                <a:spLocks noChangeArrowheads="1"/>
              </p:cNvSpPr>
              <p:nvPr/>
            </p:nvSpPr>
            <p:spPr bwMode="auto">
              <a:xfrm>
                <a:off x="3111" y="6397"/>
                <a:ext cx="4007" cy="842"/>
              </a:xfrm>
              <a:prstGeom prst="rect">
                <a:avLst/>
              </a:prstGeom>
              <a:solidFill>
                <a:srgbClr val="D6E3BC"/>
              </a:solidFill>
              <a:ln w="9525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1" i="0" u="none" strike="noStrike" cap="none" normalizeH="0" baseline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Materials &amp; Resources (MR)</a:t>
                </a: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11 Possible Points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083" name="Text Box 11"/>
              <p:cNvSpPr txBox="1">
                <a:spLocks noChangeArrowheads="1"/>
              </p:cNvSpPr>
              <p:nvPr/>
            </p:nvSpPr>
            <p:spPr bwMode="auto">
              <a:xfrm>
                <a:off x="3111" y="8570"/>
                <a:ext cx="4007" cy="842"/>
              </a:xfrm>
              <a:prstGeom prst="rect">
                <a:avLst/>
              </a:prstGeom>
              <a:solidFill>
                <a:srgbClr val="D6E3BC"/>
              </a:solidFill>
              <a:ln w="9525">
                <a:solidFill>
                  <a:srgbClr val="4E612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1" i="0" u="none" strike="noStrike" cap="none" normalizeH="0" baseline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Innovation &amp; Design Process (ID)</a:t>
                </a:r>
                <a:endParaRPr kumimoji="0" 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rgbClr val="4F6228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5 Possible Points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7494" y="7931"/>
              <a:ext cx="2286" cy="4678"/>
              <a:chOff x="7790" y="7972"/>
              <a:chExt cx="2410" cy="4951"/>
            </a:xfrm>
          </p:grpSpPr>
          <p:sp>
            <p:nvSpPr>
              <p:cNvPr id="3081" name="Text Box 9"/>
              <p:cNvSpPr txBox="1">
                <a:spLocks noChangeArrowheads="1"/>
              </p:cNvSpPr>
              <p:nvPr/>
            </p:nvSpPr>
            <p:spPr bwMode="auto">
              <a:xfrm>
                <a:off x="8421" y="7972"/>
                <a:ext cx="1779" cy="4951"/>
              </a:xfrm>
              <a:prstGeom prst="rect">
                <a:avLst/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LEED</a:t>
                </a:r>
                <a:r>
                  <a:rPr kumimoji="0" lang="en-US" sz="900" b="1" i="0" u="none" strike="noStrike" cap="none" normalizeH="0" baseline="3000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®</a:t>
                </a: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 Accreditation: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Certified</a:t>
                </a: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23-27 points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Silver</a:t>
                </a: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28-33 points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Gold</a:t>
                </a: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34-44 points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b="1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Platinum</a:t>
                </a:r>
                <a:endParaRPr kumimoji="0" 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EAF1DD"/>
                    </a:solidFill>
                    <a:effectLst/>
                    <a:latin typeface="Tahoma" pitchFamily="34" charset="0"/>
                    <a:ea typeface="Times New Roman" pitchFamily="18" charset="0"/>
                    <a:cs typeface="Tahoma" pitchFamily="34" charset="0"/>
                  </a:rPr>
                  <a:t>45-61 points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080" name="AutoShape 8"/>
              <p:cNvSpPr>
                <a:spLocks noChangeArrowheads="1"/>
              </p:cNvSpPr>
              <p:nvPr/>
            </p:nvSpPr>
            <p:spPr bwMode="auto">
              <a:xfrm>
                <a:off x="7790" y="8200"/>
                <a:ext cx="631" cy="208"/>
              </a:xfrm>
              <a:prstGeom prst="rightArrow">
                <a:avLst>
                  <a:gd name="adj1" fmla="val 50000"/>
                  <a:gd name="adj2" fmla="val 75841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9" name="AutoShape 7"/>
              <p:cNvSpPr>
                <a:spLocks noChangeArrowheads="1"/>
              </p:cNvSpPr>
              <p:nvPr/>
            </p:nvSpPr>
            <p:spPr bwMode="auto">
              <a:xfrm>
                <a:off x="7790" y="9047"/>
                <a:ext cx="631" cy="208"/>
              </a:xfrm>
              <a:prstGeom prst="rightArrow">
                <a:avLst>
                  <a:gd name="adj1" fmla="val 50000"/>
                  <a:gd name="adj2" fmla="val 75841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8" name="AutoShape 6"/>
              <p:cNvSpPr>
                <a:spLocks noChangeArrowheads="1"/>
              </p:cNvSpPr>
              <p:nvPr/>
            </p:nvSpPr>
            <p:spPr bwMode="auto">
              <a:xfrm>
                <a:off x="7790" y="9865"/>
                <a:ext cx="631" cy="208"/>
              </a:xfrm>
              <a:prstGeom prst="rightArrow">
                <a:avLst>
                  <a:gd name="adj1" fmla="val 50000"/>
                  <a:gd name="adj2" fmla="val 75841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7" name="AutoShape 5"/>
              <p:cNvSpPr>
                <a:spLocks noChangeArrowheads="1"/>
              </p:cNvSpPr>
              <p:nvPr/>
            </p:nvSpPr>
            <p:spPr bwMode="auto">
              <a:xfrm>
                <a:off x="7790" y="10727"/>
                <a:ext cx="631" cy="207"/>
              </a:xfrm>
              <a:prstGeom prst="rightArrow">
                <a:avLst>
                  <a:gd name="adj1" fmla="val 50000"/>
                  <a:gd name="adj2" fmla="val 76208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6" name="AutoShape 4"/>
              <p:cNvSpPr>
                <a:spLocks noChangeArrowheads="1"/>
              </p:cNvSpPr>
              <p:nvPr/>
            </p:nvSpPr>
            <p:spPr bwMode="auto">
              <a:xfrm>
                <a:off x="7790" y="11600"/>
                <a:ext cx="631" cy="207"/>
              </a:xfrm>
              <a:prstGeom prst="rightArrow">
                <a:avLst>
                  <a:gd name="adj1" fmla="val 50000"/>
                  <a:gd name="adj2" fmla="val 76208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5" name="AutoShape 3"/>
              <p:cNvSpPr>
                <a:spLocks noChangeArrowheads="1"/>
              </p:cNvSpPr>
              <p:nvPr/>
            </p:nvSpPr>
            <p:spPr bwMode="auto">
              <a:xfrm>
                <a:off x="7790" y="12471"/>
                <a:ext cx="631" cy="208"/>
              </a:xfrm>
              <a:prstGeom prst="rightArrow">
                <a:avLst>
                  <a:gd name="adj1" fmla="val 50000"/>
                  <a:gd name="adj2" fmla="val 75841"/>
                </a:avLst>
              </a:prstGeom>
              <a:solidFill>
                <a:srgbClr val="4E61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114800" y="4800600"/>
            <a:ext cx="2362200" cy="457200"/>
            <a:chOff x="4114800" y="4800600"/>
            <a:chExt cx="2362200" cy="457200"/>
          </a:xfrm>
        </p:grpSpPr>
        <p:sp>
          <p:nvSpPr>
            <p:cNvPr id="31" name="Rectangle 30"/>
            <p:cNvSpPr/>
            <p:nvPr/>
          </p:nvSpPr>
          <p:spPr>
            <a:xfrm>
              <a:off x="4114800" y="4800600"/>
              <a:ext cx="2362200" cy="457200"/>
            </a:xfrm>
            <a:prstGeom prst="rect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191000" y="4953000"/>
              <a:ext cx="228600" cy="228600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2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14800" y="2438400"/>
            <a:ext cx="2362200" cy="457200"/>
            <a:chOff x="4114800" y="2438400"/>
            <a:chExt cx="2362200" cy="457200"/>
          </a:xfrm>
        </p:grpSpPr>
        <p:sp>
          <p:nvSpPr>
            <p:cNvPr id="29" name="Rectangle 28"/>
            <p:cNvSpPr/>
            <p:nvPr/>
          </p:nvSpPr>
          <p:spPr>
            <a:xfrm>
              <a:off x="4114800" y="2438400"/>
              <a:ext cx="2362200" cy="457200"/>
            </a:xfrm>
            <a:prstGeom prst="rect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191000" y="2590800"/>
              <a:ext cx="228600" cy="228600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4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LEED for Core &amp;</a:t>
            </a:r>
            <a:r>
              <a:rPr kumimoji="0" lang="en-US" sz="2600" b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 Shell Development</a:t>
            </a:r>
            <a:endParaRPr kumimoji="0" lang="en-US" sz="2600" b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03981"/>
            <a:ext cx="1524000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1500" dirty="0" smtClean="0"/>
              <a:t>Project Overview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LEED Status</a:t>
            </a:r>
          </a:p>
          <a:p>
            <a:pPr>
              <a:spcAft>
                <a:spcPts val="2000"/>
              </a:spcAft>
            </a:pPr>
            <a:r>
              <a:rPr lang="en-US" sz="1500" b="1" dirty="0" smtClean="0">
                <a:solidFill>
                  <a:srgbClr val="FF0000"/>
                </a:solidFill>
              </a:rPr>
              <a:t>Owner Assessment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Glazing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Green Roof Analysis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Potential Status</a:t>
            </a:r>
          </a:p>
          <a:p>
            <a:pPr>
              <a:spcAft>
                <a:spcPts val="2000"/>
              </a:spcAft>
            </a:pPr>
            <a:r>
              <a:rPr 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1" y="5842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1524000" y="152400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Commercial</a:t>
            </a:r>
            <a:r>
              <a:rPr kumimoji="0" lang="en-US" sz="2600" b="0" u="none" strike="noStrike" cap="none" normalizeH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itchFamily="34" charset="0"/>
              </a:rPr>
              <a:t> Office Building Assessment: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6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An Owner’s Perspective</a:t>
            </a:r>
            <a:endParaRPr kumimoji="0" lang="en-US" sz="2600" b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1828800" y="2438400"/>
            <a:ext cx="7010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Goals: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Assess owners’ views on LEED accreditation </a:t>
            </a: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Investigate the methodology for determining whether or not to pursue  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     accreditation</a:t>
            </a: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Determine how LEED accreditation has benefited past projects</a:t>
            </a:r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Compare tenant agreements between LEED projects vs. non-accredited 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latin typeface="Calibri" pitchFamily="34" charset="0"/>
              </a:rPr>
              <a:t>            projects</a:t>
            </a:r>
            <a:endParaRPr kumimoji="0" lang="en-US" sz="1600" b="0" i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Assess future trends in LEED accreditation within the office building market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Resources and Tools: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Online survey developed and distributed via SurveyMonkey.com</a:t>
            </a:r>
          </a:p>
          <a:p>
            <a:pPr fontAlgn="base">
              <a:spcBef>
                <a:spcPct val="0"/>
              </a:spcBef>
              <a:spcAft>
                <a:spcPts val="500"/>
              </a:spcAft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• </a:t>
            </a:r>
            <a:r>
              <a:rPr lang="en-US" sz="1600" dirty="0" smtClean="0">
                <a:latin typeface="Calibri" pitchFamily="34" charset="0"/>
              </a:rPr>
              <a:t>Thirteen owner representative responses were collected</a:t>
            </a: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1600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i="1" dirty="0" smtClean="0"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ts val="50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itchFamily="34" charset="0"/>
              </a:rPr>
              <a:t>	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si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</TotalTime>
  <Words>2911</Words>
  <Application>Microsoft Office PowerPoint</Application>
  <PresentationFormat>On-screen Show (4:3)</PresentationFormat>
  <Paragraphs>1192</Paragraphs>
  <Slides>44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Tahoma</vt:lpstr>
      <vt:lpstr>Times New Roman</vt:lpstr>
      <vt:lpstr>SimSun</vt:lpstr>
      <vt:lpstr>Script MT Bold</vt:lpstr>
      <vt:lpstr>Thesis Theme</vt:lpstr>
      <vt:lpstr>Worksheet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PSUAE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tap203</dc:creator>
  <cp:lastModifiedBy>tap203</cp:lastModifiedBy>
  <cp:revision>167</cp:revision>
  <dcterms:created xsi:type="dcterms:W3CDTF">2008-03-31T15:00:26Z</dcterms:created>
  <dcterms:modified xsi:type="dcterms:W3CDTF">2008-04-14T20:51:51Z</dcterms:modified>
</cp:coreProperties>
</file>